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68" r:id="rId3"/>
    <p:sldId id="270" r:id="rId4"/>
    <p:sldId id="258" r:id="rId5"/>
    <p:sldId id="271" r:id="rId6"/>
    <p:sldId id="259" r:id="rId7"/>
    <p:sldId id="260" r:id="rId8"/>
    <p:sldId id="289" r:id="rId9"/>
    <p:sldId id="274" r:id="rId10"/>
    <p:sldId id="275" r:id="rId11"/>
    <p:sldId id="276" r:id="rId12"/>
    <p:sldId id="277" r:id="rId13"/>
    <p:sldId id="279" r:id="rId14"/>
    <p:sldId id="278" r:id="rId15"/>
    <p:sldId id="280" r:id="rId16"/>
    <p:sldId id="281" r:id="rId17"/>
    <p:sldId id="282" r:id="rId18"/>
    <p:sldId id="272" r:id="rId19"/>
    <p:sldId id="261" r:id="rId20"/>
    <p:sldId id="273" r:id="rId21"/>
    <p:sldId id="288" r:id="rId22"/>
    <p:sldId id="290" r:id="rId23"/>
    <p:sldId id="291" r:id="rId24"/>
    <p:sldId id="292" r:id="rId25"/>
    <p:sldId id="293" r:id="rId26"/>
    <p:sldId id="294" r:id="rId27"/>
    <p:sldId id="295" r:id="rId28"/>
    <p:sldId id="296" r:id="rId29"/>
    <p:sldId id="283" r:id="rId30"/>
    <p:sldId id="297" r:id="rId31"/>
    <p:sldId id="262" r:id="rId32"/>
    <p:sldId id="284" r:id="rId33"/>
    <p:sldId id="298" r:id="rId34"/>
    <p:sldId id="264" r:id="rId35"/>
    <p:sldId id="285" r:id="rId36"/>
    <p:sldId id="286" r:id="rId37"/>
    <p:sldId id="299" r:id="rId38"/>
    <p:sldId id="301" r:id="rId39"/>
    <p:sldId id="302" r:id="rId40"/>
    <p:sldId id="303" r:id="rId41"/>
    <p:sldId id="304" r:id="rId42"/>
    <p:sldId id="305" r:id="rId43"/>
    <p:sldId id="306" r:id="rId44"/>
    <p:sldId id="308" r:id="rId45"/>
    <p:sldId id="287" r:id="rId46"/>
    <p:sldId id="265" r:id="rId47"/>
    <p:sldId id="300" r:id="rId48"/>
    <p:sldId id="266" r:id="rId49"/>
    <p:sldId id="309" r:id="rId50"/>
    <p:sldId id="31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60D"/>
    <a:srgbClr val="008000"/>
    <a:srgbClr val="009ED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E642F1F-BF6A-4892-8261-CCDE521D872E}" type="datetimeFigureOut">
              <a:rPr lang="en-US" smtClean="0"/>
              <a:t>2/28/2011</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2CA486A-D6A2-4E28-85B2-045A6606F45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42F1F-BF6A-4892-8261-CCDE521D872E}" type="datetimeFigureOut">
              <a:rPr lang="en-US" smtClean="0"/>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A486A-D6A2-4E28-85B2-045A6606F4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642F1F-BF6A-4892-8261-CCDE521D872E}" type="datetimeFigureOut">
              <a:rPr lang="en-US" smtClean="0"/>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2CA486A-D6A2-4E28-85B2-045A6606F4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642F1F-BF6A-4892-8261-CCDE521D872E}" type="datetimeFigureOut">
              <a:rPr lang="en-US" smtClean="0"/>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A486A-D6A2-4E28-85B2-045A6606F45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E642F1F-BF6A-4892-8261-CCDE521D872E}" type="datetimeFigureOut">
              <a:rPr lang="en-US" smtClean="0"/>
              <a:t>2/28/2011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2CA486A-D6A2-4E28-85B2-045A6606F45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642F1F-BF6A-4892-8261-CCDE521D872E}" type="datetimeFigureOut">
              <a:rPr lang="en-US" smtClean="0"/>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A486A-D6A2-4E28-85B2-045A6606F45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642F1F-BF6A-4892-8261-CCDE521D872E}" type="datetimeFigureOut">
              <a:rPr lang="en-US" smtClean="0"/>
              <a:t>2/28/2011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A486A-D6A2-4E28-85B2-045A6606F45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42F1F-BF6A-4892-8261-CCDE521D872E}" type="datetimeFigureOut">
              <a:rPr lang="en-US" smtClean="0"/>
              <a:t>2/28/2011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A486A-D6A2-4E28-85B2-045A6606F45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E642F1F-BF6A-4892-8261-CCDE521D872E}" type="datetimeFigureOut">
              <a:rPr lang="en-US" smtClean="0"/>
              <a:t>2/28/2011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A486A-D6A2-4E28-85B2-045A6606F4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42F1F-BF6A-4892-8261-CCDE521D872E}" type="datetimeFigureOut">
              <a:rPr lang="en-US" smtClean="0"/>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2CA486A-D6A2-4E28-85B2-045A6606F45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42F1F-BF6A-4892-8261-CCDE521D872E}" type="datetimeFigureOut">
              <a:rPr lang="en-US" smtClean="0"/>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A486A-D6A2-4E28-85B2-045A6606F45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E642F1F-BF6A-4892-8261-CCDE521D872E}" type="datetimeFigureOut">
              <a:rPr lang="en-US" smtClean="0"/>
              <a:t>2/28/2011</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2CA486A-D6A2-4E28-85B2-045A6606F4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5.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8.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6.png"/><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23.xml"/><Relationship Id="rId1" Type="http://schemas.openxmlformats.org/officeDocument/2006/relationships/slideLayout" Target="../slideLayouts/slideLayout6.xml"/><Relationship Id="rId5" Type="http://schemas.openxmlformats.org/officeDocument/2006/relationships/slide" Target="slide18.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5.xml"/><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27.xml"/><Relationship Id="rId1" Type="http://schemas.openxmlformats.org/officeDocument/2006/relationships/slideLayout" Target="../slideLayouts/slideLayout6.xml"/><Relationship Id="rId5" Type="http://schemas.openxmlformats.org/officeDocument/2006/relationships/slide" Target="slide18.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8.xml"/><Relationship Id="rId5" Type="http://schemas.openxmlformats.org/officeDocument/2006/relationships/image" Target="../media/image13.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22.wmf"/><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6.png"/><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8.wmf"/><Relationship Id="rId7" Type="http://schemas.openxmlformats.org/officeDocument/2006/relationships/image" Target="../media/image4.wmf"/><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6.png"/><Relationship Id="rId4" Type="http://schemas.openxmlformats.org/officeDocument/2006/relationships/image" Target="../media/image16.wmf"/><Relationship Id="rId9" Type="http://schemas.openxmlformats.org/officeDocument/2006/relationships/image" Target="../media/image24.wmf"/></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4.wmf"/><Relationship Id="rId4" Type="http://schemas.openxmlformats.org/officeDocument/2006/relationships/image" Target="../media/image23.wmf"/><Relationship Id="rId9" Type="http://schemas.openxmlformats.org/officeDocument/2006/relationships/image" Target="../media/image8.wmf"/></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 Target="slide40.xml"/><Relationship Id="rId1" Type="http://schemas.openxmlformats.org/officeDocument/2006/relationships/slideLayout" Target="../slideLayouts/slideLayout6.xml"/><Relationship Id="rId5" Type="http://schemas.openxmlformats.org/officeDocument/2006/relationships/slide" Target="slide29.xm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1.xml"/><Relationship Id="rId5" Type="http://schemas.openxmlformats.org/officeDocument/2006/relationships/image" Target="../media/image13.jpeg"/><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 Target="slide42.xml"/><Relationship Id="rId1" Type="http://schemas.openxmlformats.org/officeDocument/2006/relationships/slideLayout" Target="../slideLayouts/slideLayout6.xml"/><Relationship Id="rId5" Type="http://schemas.openxmlformats.org/officeDocument/2006/relationships/slide" Target="slide29.xml"/><Relationship Id="rId4" Type="http://schemas.openxmlformats.org/officeDocument/2006/relationships/slide" Target="slide43.xml"/></Relationships>
</file>

<file path=ppt/slides/_rels/slide4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4.xml"/><Relationship Id="rId5" Type="http://schemas.openxmlformats.org/officeDocument/2006/relationships/image" Target="../media/image13.jpeg"/><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9.wmf"/><Relationship Id="rId1" Type="http://schemas.openxmlformats.org/officeDocument/2006/relationships/slideLayout" Target="../slideLayouts/slideLayout6.xml"/><Relationship Id="rId4" Type="http://schemas.openxmlformats.org/officeDocument/2006/relationships/image" Target="../media/image28.wmf"/></Relationships>
</file>

<file path=ppt/slides/_rels/slide4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24.wmf"/><Relationship Id="rId7" Type="http://schemas.openxmlformats.org/officeDocument/2006/relationships/image" Target="../media/image8.wmf"/><Relationship Id="rId2" Type="http://schemas.openxmlformats.org/officeDocument/2006/relationships/image" Target="../media/image23.wmf"/><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1.wmf"/></Relationships>
</file>

<file path=ppt/slides/_rels/slide4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w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6.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08" y="1295400"/>
            <a:ext cx="8915400" cy="1384995"/>
          </a:xfrm>
          <a:prstGeom prst="rect">
            <a:avLst/>
          </a:prstGeom>
          <a:noFill/>
        </p:spPr>
        <p:txBody>
          <a:bodyPr wrap="square" rtlCol="0">
            <a:spAutoFit/>
          </a:bodyPr>
          <a:lstStyle/>
          <a:p>
            <a:pPr algn="ctr"/>
            <a:r>
              <a:rPr lang="en-US" sz="2800" b="1" dirty="0" smtClean="0"/>
              <a:t>This tutorial will provide an opportunity to examine the different steps that are required for a proposed bill to be passed into law in the U.S. Congress.</a:t>
            </a:r>
            <a:endParaRPr lang="en-US" sz="2800" b="1" dirty="0"/>
          </a:p>
        </p:txBody>
      </p:sp>
      <p:pic>
        <p:nvPicPr>
          <p:cNvPr id="2050" name="Picture 2" descr="C:\Users\Laura\AppData\Local\Microsoft\Windows\Temporary Internet Files\Content.IE5\KOUPB1RF\MC9001495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66540"/>
            <a:ext cx="5001662" cy="3446110"/>
          </a:xfrm>
          <a:prstGeom prst="rect">
            <a:avLst/>
          </a:prstGeom>
          <a:noFill/>
          <a:extLst>
            <a:ext uri="{909E8E84-426E-40DD-AFC4-6F175D3DCCD1}">
              <a14:hiddenFill xmlns:a14="http://schemas.microsoft.com/office/drawing/2010/main">
                <a:solidFill>
                  <a:srgbClr val="FFFFFF"/>
                </a:solidFill>
              </a14:hiddenFill>
            </a:ext>
          </a:extLst>
        </p:spPr>
      </p:pic>
      <p:sp>
        <p:nvSpPr>
          <p:cNvPr id="5" name="Vertical Scroll 4">
            <a:hlinkClick r:id="rId3" action="ppaction://hlinksldjump"/>
          </p:cNvPr>
          <p:cNvSpPr/>
          <p:nvPr/>
        </p:nvSpPr>
        <p:spPr>
          <a:xfrm>
            <a:off x="5943601" y="2971800"/>
            <a:ext cx="2133600" cy="237605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Click </a:t>
            </a:r>
            <a:r>
              <a:rPr lang="en-US" sz="2400" b="1" dirty="0" smtClean="0">
                <a:solidFill>
                  <a:schemeClr val="tx1"/>
                </a:solidFill>
              </a:rPr>
              <a:t>Here to Begin</a:t>
            </a:r>
            <a:endParaRPr lang="en-US" sz="2400" b="1" dirty="0">
              <a:solidFill>
                <a:schemeClr val="tx1"/>
              </a:solidFill>
            </a:endParaRPr>
          </a:p>
        </p:txBody>
      </p:sp>
      <p:sp>
        <p:nvSpPr>
          <p:cNvPr id="6" name="Rectangle 5"/>
          <p:cNvSpPr/>
          <p:nvPr/>
        </p:nvSpPr>
        <p:spPr>
          <a:xfrm>
            <a:off x="782781" y="67362"/>
            <a:ext cx="7391399" cy="1446550"/>
          </a:xfrm>
          <a:prstGeom prst="rect">
            <a:avLst/>
          </a:prstGeom>
        </p:spPr>
        <p:txBody>
          <a:bodyPr wrap="square">
            <a:spAutoFit/>
          </a:bodyPr>
          <a:lstStyle/>
          <a:p>
            <a:pPr algn="ctr"/>
            <a:r>
              <a:rPr lang="en-US" sz="4400" b="1" dirty="0" smtClean="0">
                <a:latin typeface="French Script MT" pitchFamily="66" charset="0"/>
              </a:rPr>
              <a:t>Understanding How a U.S. Federal Bill Becomes a Law</a:t>
            </a:r>
            <a:endParaRPr lang="en-US" sz="4400" b="1" dirty="0">
              <a:latin typeface="French Script MT" pitchFamily="66" charset="0"/>
            </a:endParaRPr>
          </a:p>
        </p:txBody>
      </p:sp>
      <p:sp>
        <p:nvSpPr>
          <p:cNvPr id="4" name="TextBox 3"/>
          <p:cNvSpPr txBox="1"/>
          <p:nvPr/>
        </p:nvSpPr>
        <p:spPr>
          <a:xfrm>
            <a:off x="1371600" y="6324600"/>
            <a:ext cx="5638801" cy="369332"/>
          </a:xfrm>
          <a:prstGeom prst="rect">
            <a:avLst/>
          </a:prstGeom>
          <a:noFill/>
        </p:spPr>
        <p:txBody>
          <a:bodyPr wrap="square" rtlCol="0">
            <a:spAutoFit/>
          </a:bodyPr>
          <a:lstStyle/>
          <a:p>
            <a:r>
              <a:rPr lang="en-US" dirty="0" smtClean="0"/>
              <a:t>Created by Laura Chamberlain</a:t>
            </a:r>
            <a:endParaRPr lang="en-US" dirty="0"/>
          </a:p>
        </p:txBody>
      </p:sp>
    </p:spTree>
    <p:extLst>
      <p:ext uri="{BB962C8B-B14F-4D97-AF65-F5344CB8AC3E}">
        <p14:creationId xmlns:p14="http://schemas.microsoft.com/office/powerpoint/2010/main" val="1314655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3295840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21873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Snack time</a:t>
            </a:r>
            <a:endParaRPr lang="en-US" sz="5400" dirty="0">
              <a:latin typeface="Stencil" pitchFamily="82" charset="0"/>
            </a:endParaRPr>
          </a:p>
        </p:txBody>
      </p:sp>
      <p:sp>
        <p:nvSpPr>
          <p:cNvPr id="3" name="Rectangle 2"/>
          <p:cNvSpPr/>
          <p:nvPr/>
        </p:nvSpPr>
        <p:spPr>
          <a:xfrm>
            <a:off x="1143000" y="1752600"/>
            <a:ext cx="6781800" cy="1569660"/>
          </a:xfrm>
          <a:prstGeom prst="rect">
            <a:avLst/>
          </a:prstGeom>
        </p:spPr>
        <p:txBody>
          <a:bodyPr wrap="square">
            <a:spAutoFit/>
          </a:bodyPr>
          <a:lstStyle/>
          <a:p>
            <a:pPr algn="ctr"/>
            <a:r>
              <a:rPr lang="en-US" sz="3200" b="1" dirty="0" smtClean="0"/>
              <a:t>Click the correct answer.</a:t>
            </a:r>
          </a:p>
          <a:p>
            <a:pPr algn="ctr"/>
            <a:r>
              <a:rPr lang="en-US" sz="3200" b="1" dirty="0" smtClean="0"/>
              <a:t>What are the two Houses that make up the U.S. Congress called?</a:t>
            </a:r>
            <a:endParaRPr lang="en-US" sz="3200" b="1" dirty="0"/>
          </a:p>
        </p:txBody>
      </p:sp>
      <p:sp>
        <p:nvSpPr>
          <p:cNvPr id="4" name="Can 3">
            <a:hlinkClick r:id="rId2" action="ppaction://hlinksldjump"/>
          </p:cNvPr>
          <p:cNvSpPr/>
          <p:nvPr/>
        </p:nvSpPr>
        <p:spPr>
          <a:xfrm>
            <a:off x="995796" y="3422073"/>
            <a:ext cx="606136" cy="1066800"/>
          </a:xfrm>
          <a:prstGeom prst="can">
            <a:avLst/>
          </a:prstGeom>
          <a:gradFill>
            <a:gsLst>
              <a:gs pos="42000">
                <a:schemeClr val="bg1"/>
              </a:gs>
              <a:gs pos="45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a:hlinkClick r:id="rId2" action="ppaction://hlinksldjump"/>
          </p:cNvPr>
          <p:cNvSpPr/>
          <p:nvPr/>
        </p:nvSpPr>
        <p:spPr>
          <a:xfrm>
            <a:off x="995796" y="5029200"/>
            <a:ext cx="606136" cy="1066800"/>
          </a:xfrm>
          <a:prstGeom prst="can">
            <a:avLst/>
          </a:prstGeom>
          <a:gradFill>
            <a:gsLst>
              <a:gs pos="46000">
                <a:schemeClr val="bg1"/>
              </a:gs>
              <a:gs pos="47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a:hlinkClick r:id="rId2" action="ppaction://hlinksldjump"/>
          </p:cNvPr>
          <p:cNvSpPr/>
          <p:nvPr/>
        </p:nvSpPr>
        <p:spPr>
          <a:xfrm>
            <a:off x="5105400" y="5029200"/>
            <a:ext cx="606136" cy="1066800"/>
          </a:xfrm>
          <a:prstGeom prst="can">
            <a:avLst/>
          </a:prstGeom>
          <a:gradFill>
            <a:gsLst>
              <a:gs pos="46000">
                <a:schemeClr val="bg1"/>
              </a:gs>
              <a:gs pos="50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a:hlinkClick r:id="rId3" action="ppaction://hlinksldjump"/>
          </p:cNvPr>
          <p:cNvSpPr/>
          <p:nvPr/>
        </p:nvSpPr>
        <p:spPr>
          <a:xfrm>
            <a:off x="5029200" y="3422073"/>
            <a:ext cx="606136" cy="1066800"/>
          </a:xfrm>
          <a:prstGeom prst="can">
            <a:avLst/>
          </a:prstGeom>
          <a:gradFill>
            <a:gsLst>
              <a:gs pos="45000">
                <a:schemeClr val="bg1"/>
              </a:gs>
              <a:gs pos="46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3657600"/>
            <a:ext cx="1981200" cy="646331"/>
          </a:xfrm>
          <a:prstGeom prst="rect">
            <a:avLst/>
          </a:prstGeom>
          <a:noFill/>
        </p:spPr>
        <p:txBody>
          <a:bodyPr wrap="square" rtlCol="0">
            <a:spAutoFit/>
          </a:bodyPr>
          <a:lstStyle/>
          <a:p>
            <a:r>
              <a:rPr lang="en-US" dirty="0" smtClean="0"/>
              <a:t>The Republicans and Democrats</a:t>
            </a:r>
            <a:endParaRPr lang="en-US" dirty="0"/>
          </a:p>
        </p:txBody>
      </p:sp>
      <p:sp>
        <p:nvSpPr>
          <p:cNvPr id="9" name="TextBox 8"/>
          <p:cNvSpPr txBox="1"/>
          <p:nvPr/>
        </p:nvSpPr>
        <p:spPr>
          <a:xfrm>
            <a:off x="5867400" y="3657600"/>
            <a:ext cx="3124200" cy="646331"/>
          </a:xfrm>
          <a:prstGeom prst="rect">
            <a:avLst/>
          </a:prstGeom>
          <a:noFill/>
        </p:spPr>
        <p:txBody>
          <a:bodyPr wrap="square" rtlCol="0">
            <a:spAutoFit/>
          </a:bodyPr>
          <a:lstStyle/>
          <a:p>
            <a:r>
              <a:rPr lang="en-US" dirty="0" smtClean="0"/>
              <a:t>The House of Representatives and the Senate</a:t>
            </a:r>
            <a:endParaRPr lang="en-US" dirty="0"/>
          </a:p>
        </p:txBody>
      </p:sp>
      <p:sp>
        <p:nvSpPr>
          <p:cNvPr id="10" name="TextBox 9"/>
          <p:cNvSpPr txBox="1"/>
          <p:nvPr/>
        </p:nvSpPr>
        <p:spPr>
          <a:xfrm>
            <a:off x="2057400" y="5181600"/>
            <a:ext cx="2362200" cy="646331"/>
          </a:xfrm>
          <a:prstGeom prst="rect">
            <a:avLst/>
          </a:prstGeom>
          <a:noFill/>
        </p:spPr>
        <p:txBody>
          <a:bodyPr wrap="square" rtlCol="0">
            <a:spAutoFit/>
          </a:bodyPr>
          <a:lstStyle/>
          <a:p>
            <a:r>
              <a:rPr lang="en-US" dirty="0" smtClean="0"/>
              <a:t>The Best and The Worst</a:t>
            </a:r>
            <a:endParaRPr lang="en-US" dirty="0"/>
          </a:p>
        </p:txBody>
      </p:sp>
      <p:sp>
        <p:nvSpPr>
          <p:cNvPr id="11" name="TextBox 10"/>
          <p:cNvSpPr txBox="1"/>
          <p:nvPr/>
        </p:nvSpPr>
        <p:spPr>
          <a:xfrm>
            <a:off x="5874327" y="5338510"/>
            <a:ext cx="2895600" cy="646331"/>
          </a:xfrm>
          <a:prstGeom prst="rect">
            <a:avLst/>
          </a:prstGeom>
          <a:noFill/>
        </p:spPr>
        <p:txBody>
          <a:bodyPr wrap="square" rtlCol="0">
            <a:spAutoFit/>
          </a:bodyPr>
          <a:lstStyle/>
          <a:p>
            <a:r>
              <a:rPr lang="en-US" dirty="0" smtClean="0"/>
              <a:t>The Executive and the Legislative</a:t>
            </a:r>
            <a:endParaRPr lang="en-US" dirty="0"/>
          </a:p>
        </p:txBody>
      </p:sp>
      <p:sp>
        <p:nvSpPr>
          <p:cNvPr id="12" name="Action Button: Back or Previous 11">
            <a:hlinkClick r:id="rId4" action="ppaction://hlinksldjump" highlightClick="1"/>
          </p:cNvPr>
          <p:cNvSpPr/>
          <p:nvPr/>
        </p:nvSpPr>
        <p:spPr>
          <a:xfrm>
            <a:off x="0" y="6096000"/>
            <a:ext cx="914400" cy="7620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320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3143116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237338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Snack time</a:t>
            </a:r>
            <a:endParaRPr lang="en-US" sz="5400" dirty="0">
              <a:latin typeface="Stencil" pitchFamily="82" charset="0"/>
            </a:endParaRPr>
          </a:p>
        </p:txBody>
      </p:sp>
      <p:sp>
        <p:nvSpPr>
          <p:cNvPr id="3" name="Rectangle 2"/>
          <p:cNvSpPr/>
          <p:nvPr/>
        </p:nvSpPr>
        <p:spPr>
          <a:xfrm>
            <a:off x="76201" y="1560861"/>
            <a:ext cx="8693726" cy="1877437"/>
          </a:xfrm>
          <a:prstGeom prst="rect">
            <a:avLst/>
          </a:prstGeom>
        </p:spPr>
        <p:txBody>
          <a:bodyPr wrap="square">
            <a:spAutoFit/>
          </a:bodyPr>
          <a:lstStyle/>
          <a:p>
            <a:pPr algn="ctr"/>
            <a:r>
              <a:rPr lang="en-US" sz="3200" b="1" dirty="0" smtClean="0"/>
              <a:t>Click the correct answer.</a:t>
            </a:r>
          </a:p>
          <a:p>
            <a:pPr algn="ctr"/>
            <a:endParaRPr lang="en-US" sz="2800" b="1" dirty="0" smtClean="0"/>
          </a:p>
          <a:p>
            <a:pPr algn="ctr"/>
            <a:r>
              <a:rPr lang="en-US" sz="2800" b="1" dirty="0" smtClean="0"/>
              <a:t>A </a:t>
            </a:r>
            <a:r>
              <a:rPr lang="en-US" sz="2800" b="1" dirty="0" smtClean="0"/>
              <a:t>Bill is introduced that does not involve the appropriation of money. Where does that Bill start?</a:t>
            </a:r>
            <a:endParaRPr lang="en-US" sz="2800" b="1" dirty="0"/>
          </a:p>
        </p:txBody>
      </p:sp>
      <p:sp>
        <p:nvSpPr>
          <p:cNvPr id="4" name="Can 3">
            <a:hlinkClick r:id="rId2" action="ppaction://hlinksldjump"/>
          </p:cNvPr>
          <p:cNvSpPr/>
          <p:nvPr/>
        </p:nvSpPr>
        <p:spPr>
          <a:xfrm>
            <a:off x="995796" y="3613620"/>
            <a:ext cx="606136" cy="1066800"/>
          </a:xfrm>
          <a:prstGeom prst="can">
            <a:avLst/>
          </a:prstGeom>
          <a:gradFill>
            <a:gsLst>
              <a:gs pos="10000">
                <a:schemeClr val="bg1"/>
              </a:gs>
              <a:gs pos="20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a:hlinkClick r:id="rId2" action="ppaction://hlinksldjump"/>
          </p:cNvPr>
          <p:cNvSpPr/>
          <p:nvPr/>
        </p:nvSpPr>
        <p:spPr>
          <a:xfrm>
            <a:off x="995796" y="5255383"/>
            <a:ext cx="606136" cy="1066800"/>
          </a:xfrm>
          <a:prstGeom prst="can">
            <a:avLst/>
          </a:prstGeom>
          <a:gradFill>
            <a:gsLst>
              <a:gs pos="17000">
                <a:schemeClr val="bg1"/>
              </a:gs>
              <a:gs pos="20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a:hlinkClick r:id="rId3" action="ppaction://hlinksldjump"/>
          </p:cNvPr>
          <p:cNvSpPr/>
          <p:nvPr/>
        </p:nvSpPr>
        <p:spPr>
          <a:xfrm>
            <a:off x="5105400" y="5338510"/>
            <a:ext cx="606136" cy="1066800"/>
          </a:xfrm>
          <a:prstGeom prst="can">
            <a:avLst/>
          </a:prstGeom>
          <a:gradFill>
            <a:gsLst>
              <a:gs pos="18000">
                <a:schemeClr val="bg1"/>
              </a:gs>
              <a:gs pos="19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a:hlinkClick r:id="rId2" action="ppaction://hlinksldjump"/>
          </p:cNvPr>
          <p:cNvSpPr/>
          <p:nvPr/>
        </p:nvSpPr>
        <p:spPr>
          <a:xfrm>
            <a:off x="5105400" y="3622964"/>
            <a:ext cx="606136" cy="1066800"/>
          </a:xfrm>
          <a:prstGeom prst="can">
            <a:avLst/>
          </a:prstGeom>
          <a:gradFill>
            <a:gsLst>
              <a:gs pos="17000">
                <a:schemeClr val="bg1"/>
              </a:gs>
              <a:gs pos="19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3657600"/>
            <a:ext cx="1981200" cy="369332"/>
          </a:xfrm>
          <a:prstGeom prst="rect">
            <a:avLst/>
          </a:prstGeom>
          <a:noFill/>
        </p:spPr>
        <p:txBody>
          <a:bodyPr wrap="square" rtlCol="0">
            <a:spAutoFit/>
          </a:bodyPr>
          <a:lstStyle/>
          <a:p>
            <a:r>
              <a:rPr lang="en-US" dirty="0" smtClean="0"/>
              <a:t>The Senate</a:t>
            </a:r>
            <a:endParaRPr lang="en-US" dirty="0"/>
          </a:p>
        </p:txBody>
      </p:sp>
      <p:sp>
        <p:nvSpPr>
          <p:cNvPr id="9" name="TextBox 8"/>
          <p:cNvSpPr txBox="1"/>
          <p:nvPr/>
        </p:nvSpPr>
        <p:spPr>
          <a:xfrm>
            <a:off x="5867400" y="3657600"/>
            <a:ext cx="3124200" cy="369332"/>
          </a:xfrm>
          <a:prstGeom prst="rect">
            <a:avLst/>
          </a:prstGeom>
          <a:noFill/>
        </p:spPr>
        <p:txBody>
          <a:bodyPr wrap="square" rtlCol="0">
            <a:spAutoFit/>
          </a:bodyPr>
          <a:lstStyle/>
          <a:p>
            <a:r>
              <a:rPr lang="en-US" dirty="0" smtClean="0"/>
              <a:t>The House of Representatives</a:t>
            </a:r>
            <a:endParaRPr lang="en-US" dirty="0"/>
          </a:p>
        </p:txBody>
      </p:sp>
      <p:sp>
        <p:nvSpPr>
          <p:cNvPr id="10" name="TextBox 9"/>
          <p:cNvSpPr txBox="1"/>
          <p:nvPr/>
        </p:nvSpPr>
        <p:spPr>
          <a:xfrm>
            <a:off x="2057400" y="5181600"/>
            <a:ext cx="2362200" cy="369332"/>
          </a:xfrm>
          <a:prstGeom prst="rect">
            <a:avLst/>
          </a:prstGeom>
          <a:noFill/>
        </p:spPr>
        <p:txBody>
          <a:bodyPr wrap="square" rtlCol="0">
            <a:spAutoFit/>
          </a:bodyPr>
          <a:lstStyle/>
          <a:p>
            <a:r>
              <a:rPr lang="en-US" dirty="0" smtClean="0"/>
              <a:t>A Lobbyist</a:t>
            </a:r>
            <a:endParaRPr lang="en-US" dirty="0"/>
          </a:p>
        </p:txBody>
      </p:sp>
      <p:sp>
        <p:nvSpPr>
          <p:cNvPr id="11" name="TextBox 10"/>
          <p:cNvSpPr txBox="1"/>
          <p:nvPr/>
        </p:nvSpPr>
        <p:spPr>
          <a:xfrm>
            <a:off x="5874327" y="5338510"/>
            <a:ext cx="2895600" cy="646331"/>
          </a:xfrm>
          <a:prstGeom prst="rect">
            <a:avLst/>
          </a:prstGeom>
          <a:noFill/>
        </p:spPr>
        <p:txBody>
          <a:bodyPr wrap="square" rtlCol="0">
            <a:spAutoFit/>
          </a:bodyPr>
          <a:lstStyle/>
          <a:p>
            <a:r>
              <a:rPr lang="en-US" dirty="0" smtClean="0"/>
              <a:t>Either the House of Reps. Or the Senate</a:t>
            </a:r>
            <a:endParaRPr lang="en-US" dirty="0"/>
          </a:p>
        </p:txBody>
      </p:sp>
      <p:sp>
        <p:nvSpPr>
          <p:cNvPr id="12" name="Action Button: Back or Previous 11">
            <a:hlinkClick r:id="rId4" action="ppaction://hlinksldjump" highlightClick="1"/>
          </p:cNvPr>
          <p:cNvSpPr/>
          <p:nvPr/>
        </p:nvSpPr>
        <p:spPr>
          <a:xfrm>
            <a:off x="-12192" y="6172200"/>
            <a:ext cx="774192" cy="70715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148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972306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352086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dirty="0" smtClean="0">
                <a:latin typeface="Stencil" pitchFamily="82" charset="0"/>
              </a:rPr>
              <a:t>Time for a tune-up!</a:t>
            </a:r>
            <a:endParaRPr lang="en-US" sz="5400" dirty="0">
              <a:latin typeface="Stencil" pitchFamily="82" charset="0"/>
            </a:endParaRPr>
          </a:p>
        </p:txBody>
      </p:sp>
      <p:sp>
        <p:nvSpPr>
          <p:cNvPr id="6" name="TextBox 5"/>
          <p:cNvSpPr txBox="1"/>
          <p:nvPr/>
        </p:nvSpPr>
        <p:spPr>
          <a:xfrm>
            <a:off x="152400" y="1603121"/>
            <a:ext cx="8686799" cy="830997"/>
          </a:xfrm>
          <a:prstGeom prst="rect">
            <a:avLst/>
          </a:prstGeom>
          <a:noFill/>
        </p:spPr>
        <p:txBody>
          <a:bodyPr wrap="square" rtlCol="0">
            <a:spAutoFit/>
          </a:bodyPr>
          <a:lstStyle/>
          <a:p>
            <a:pPr algn="ctr"/>
            <a:r>
              <a:rPr lang="en-US" sz="2400" dirty="0" smtClean="0"/>
              <a:t>Given the subject of the Bill, it is assigned to a Committee, who then refers it to a Sub-Committee for review.</a:t>
            </a:r>
            <a:endParaRPr lang="en-US" sz="2400" dirty="0"/>
          </a:p>
        </p:txBody>
      </p:sp>
      <p:sp>
        <p:nvSpPr>
          <p:cNvPr id="7" name="TextBox 6"/>
          <p:cNvSpPr txBox="1"/>
          <p:nvPr/>
        </p:nvSpPr>
        <p:spPr>
          <a:xfrm>
            <a:off x="187036" y="2743200"/>
            <a:ext cx="8762999" cy="1323439"/>
          </a:xfrm>
          <a:prstGeom prst="rect">
            <a:avLst/>
          </a:prstGeom>
          <a:noFill/>
        </p:spPr>
        <p:txBody>
          <a:bodyPr wrap="square" rtlCol="0">
            <a:spAutoFit/>
          </a:bodyPr>
          <a:lstStyle/>
          <a:p>
            <a:pPr algn="ctr"/>
            <a:r>
              <a:rPr lang="en-US" sz="2000" dirty="0" smtClean="0"/>
              <a:t>This is no different than taking a car to a mechanic’s shop to have any needed changes made to make sure that the car is “road ready”. You can think of the Committee as a the mechanic’s shop and the Sub-Committee as the mechanics.</a:t>
            </a:r>
            <a:endParaRPr lang="en-US" sz="2000" dirty="0"/>
          </a:p>
        </p:txBody>
      </p:sp>
      <p:sp>
        <p:nvSpPr>
          <p:cNvPr id="10" name="Action Button: Back or Previous 9">
            <a:hlinkClick r:id="" action="ppaction://hlinkshowjump?jump=previousslide" highlightClick="1"/>
          </p:cNvPr>
          <p:cNvSpPr/>
          <p:nvPr/>
        </p:nvSpPr>
        <p:spPr>
          <a:xfrm>
            <a:off x="0" y="5987642"/>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Forward or Next 10">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C:\Users\Laura\AppData\Local\Microsoft\Windows\Temporary Internet Files\Content.IE5\ALF8MRL6\MC9000236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998" y="4397248"/>
            <a:ext cx="2316001" cy="2387611"/>
          </a:xfrm>
          <a:prstGeom prst="rect">
            <a:avLst/>
          </a:prstGeom>
          <a:solidFill>
            <a:srgbClr val="0070C0"/>
          </a:solidFill>
        </p:spPr>
      </p:pic>
    </p:spTree>
    <p:extLst>
      <p:ext uri="{BB962C8B-B14F-4D97-AF65-F5344CB8AC3E}">
        <p14:creationId xmlns:p14="http://schemas.microsoft.com/office/powerpoint/2010/main" val="1357807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81000"/>
            <a:ext cx="7772400" cy="923330"/>
          </a:xfrm>
          <a:prstGeom prst="rect">
            <a:avLst/>
          </a:prstGeom>
          <a:noFill/>
        </p:spPr>
        <p:txBody>
          <a:bodyPr wrap="square" rtlCol="0">
            <a:spAutoFit/>
          </a:bodyPr>
          <a:lstStyle/>
          <a:p>
            <a:r>
              <a:rPr lang="en-US" sz="5400" cap="all" spc="200" dirty="0">
                <a:solidFill>
                  <a:prstClr val="white"/>
                </a:solidFill>
                <a:latin typeface="Stencil" pitchFamily="82" charset="0"/>
                <a:ea typeface="+mj-ea"/>
                <a:cs typeface="+mj-cs"/>
              </a:rPr>
              <a:t>Time for a tune-up!</a:t>
            </a:r>
            <a:endParaRPr lang="en-US" dirty="0"/>
          </a:p>
        </p:txBody>
      </p:sp>
      <p:sp>
        <p:nvSpPr>
          <p:cNvPr id="4" name="TextBox 3"/>
          <p:cNvSpPr txBox="1"/>
          <p:nvPr/>
        </p:nvSpPr>
        <p:spPr>
          <a:xfrm>
            <a:off x="1638300" y="1856312"/>
            <a:ext cx="5715000" cy="646331"/>
          </a:xfrm>
          <a:prstGeom prst="rect">
            <a:avLst/>
          </a:prstGeom>
          <a:noFill/>
        </p:spPr>
        <p:txBody>
          <a:bodyPr wrap="square" rtlCol="0">
            <a:spAutoFit/>
          </a:bodyPr>
          <a:lstStyle/>
          <a:p>
            <a:r>
              <a:rPr lang="en-US" dirty="0" smtClean="0"/>
              <a:t>For better or worse, many bills die while in committees for a various reasons…like a car going to the junkyard.</a:t>
            </a:r>
            <a:endParaRPr lang="en-US" dirty="0"/>
          </a:p>
        </p:txBody>
      </p:sp>
      <p:sp>
        <p:nvSpPr>
          <p:cNvPr id="5" name="TextBox 4"/>
          <p:cNvSpPr txBox="1"/>
          <p:nvPr/>
        </p:nvSpPr>
        <p:spPr>
          <a:xfrm>
            <a:off x="689748" y="2918936"/>
            <a:ext cx="5476009" cy="1631216"/>
          </a:xfrm>
          <a:prstGeom prst="rect">
            <a:avLst/>
          </a:prstGeom>
          <a:noFill/>
        </p:spPr>
        <p:txBody>
          <a:bodyPr wrap="square" rtlCol="0">
            <a:spAutoFit/>
          </a:bodyPr>
          <a:lstStyle/>
          <a:p>
            <a:r>
              <a:rPr lang="en-US" sz="2000" dirty="0" smtClean="0"/>
              <a:t>But there’s a lot of work that goes on here too! While your car’s in the shop, many different people may come, examine your car, change something, or try </a:t>
            </a:r>
            <a:r>
              <a:rPr lang="en-US" sz="2000" dirty="0" smtClean="0"/>
              <a:t>to</a:t>
            </a:r>
            <a:r>
              <a:rPr lang="en-US" sz="2000" dirty="0" smtClean="0"/>
              <a:t> </a:t>
            </a:r>
            <a:r>
              <a:rPr lang="en-US" sz="2000" dirty="0" smtClean="0"/>
              <a:t>persuade others  what is the best thing for your car. </a:t>
            </a:r>
            <a:endParaRPr lang="en-US" sz="2000" dirty="0"/>
          </a:p>
        </p:txBody>
      </p:sp>
      <p:sp>
        <p:nvSpPr>
          <p:cNvPr id="6" name="TextBox 5"/>
          <p:cNvSpPr txBox="1"/>
          <p:nvPr/>
        </p:nvSpPr>
        <p:spPr>
          <a:xfrm>
            <a:off x="609601" y="4745750"/>
            <a:ext cx="5715000" cy="1631216"/>
          </a:xfrm>
          <a:prstGeom prst="rect">
            <a:avLst/>
          </a:prstGeom>
          <a:noFill/>
        </p:spPr>
        <p:txBody>
          <a:bodyPr wrap="square" rtlCol="0">
            <a:spAutoFit/>
          </a:bodyPr>
          <a:lstStyle/>
          <a:p>
            <a:r>
              <a:rPr lang="en-US" sz="2000" dirty="0" smtClean="0"/>
              <a:t>In a Sub-Committees there is lots of information gathering going on. Public Hearings are held so that both supporters and opponents of the Bill can voice their opinions about the Bill, and try and    build support one way or the other.</a:t>
            </a:r>
            <a:endParaRPr lang="en-US" sz="2000" dirty="0"/>
          </a:p>
        </p:txBody>
      </p:sp>
      <p:sp>
        <p:nvSpPr>
          <p:cNvPr id="7" name="Action Button: Back or Previous 6">
            <a:hlinkClick r:id="" action="ppaction://hlinkshowjump?jump=previousslide" highlightClick="1"/>
          </p:cNvPr>
          <p:cNvSpPr/>
          <p:nvPr/>
        </p:nvSpPr>
        <p:spPr>
          <a:xfrm>
            <a:off x="0" y="6223078"/>
            <a:ext cx="696191" cy="624444"/>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5334000" y="6019800"/>
            <a:ext cx="831757" cy="640592"/>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Program Files (x86)\Microsoft Office\MEDIA\CAGCAT10\j02788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27307"/>
            <a:ext cx="905256" cy="9043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aura\AppData\Local\Microsoft\Windows\Temporary Internet Files\Content.IE5\BX1GF9HK\MC9003100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757" y="3040057"/>
            <a:ext cx="2902043" cy="359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4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8686800" cy="5201424"/>
          </a:xfrm>
          <a:prstGeom prst="rect">
            <a:avLst/>
          </a:prstGeom>
          <a:noFill/>
        </p:spPr>
        <p:txBody>
          <a:bodyPr wrap="square" rtlCol="0">
            <a:spAutoFit/>
          </a:bodyPr>
          <a:lstStyle/>
          <a:p>
            <a:r>
              <a:rPr lang="en-US" sz="2400" b="1" dirty="0" smtClean="0"/>
              <a:t>~During this tutorial you will be spending time looking at the different steps needed to pass a bill in to law.</a:t>
            </a:r>
          </a:p>
          <a:p>
            <a:endParaRPr lang="en-US" sz="2400" b="1" dirty="0" smtClean="0"/>
          </a:p>
          <a:p>
            <a:r>
              <a:rPr lang="en-US" sz="2400" b="1" dirty="0" smtClean="0"/>
              <a:t>~You will be reading information, answering questions and completing </a:t>
            </a:r>
            <a:r>
              <a:rPr lang="en-US" sz="2400" b="1" dirty="0" smtClean="0"/>
              <a:t>a large </a:t>
            </a:r>
            <a:r>
              <a:rPr lang="en-US" sz="2400" b="1" dirty="0" smtClean="0"/>
              <a:t>flow chart that you will be copying down to turn in and then use as notes, </a:t>
            </a:r>
            <a:r>
              <a:rPr lang="en-US" sz="2400" b="1" u="sng" dirty="0" smtClean="0">
                <a:solidFill>
                  <a:srgbClr val="FF0000"/>
                </a:solidFill>
              </a:rPr>
              <a:t>so make sure you have a pencil and paper.</a:t>
            </a:r>
          </a:p>
          <a:p>
            <a:endParaRPr lang="en-US" sz="2400" b="1" dirty="0" smtClean="0">
              <a:solidFill>
                <a:srgbClr val="FF0000"/>
              </a:solidFill>
            </a:endParaRPr>
          </a:p>
          <a:p>
            <a:r>
              <a:rPr lang="en-US" sz="2400" b="1" dirty="0" smtClean="0"/>
              <a:t>~</a:t>
            </a:r>
            <a:r>
              <a:rPr lang="en-US" sz="2400" b="1" dirty="0" smtClean="0">
                <a:solidFill>
                  <a:srgbClr val="FF0000"/>
                </a:solidFill>
              </a:rPr>
              <a:t>Each slide will present you with information and </a:t>
            </a:r>
            <a:r>
              <a:rPr lang="en-US" sz="2400" b="1" dirty="0" smtClean="0">
                <a:solidFill>
                  <a:srgbClr val="FF0000"/>
                </a:solidFill>
              </a:rPr>
              <a:t>then additions to the road map that you should copy down onto your own, along with any other information you find useful</a:t>
            </a:r>
            <a:r>
              <a:rPr lang="en-US" sz="2400" b="1" dirty="0" smtClean="0">
                <a:solidFill>
                  <a:srgbClr val="FF0000"/>
                </a:solidFill>
              </a:rPr>
              <a:t>.</a:t>
            </a:r>
            <a:r>
              <a:rPr lang="en-US" sz="2400" b="1" dirty="0" smtClean="0"/>
              <a:t> </a:t>
            </a:r>
            <a:r>
              <a:rPr lang="en-US" sz="2400" b="1" dirty="0" smtClean="0"/>
              <a:t>Once you have completed everything on the slide, look for these symbols to take you to the next slide or to return to a previous slide. Try it now:</a:t>
            </a:r>
          </a:p>
          <a:p>
            <a:endParaRPr lang="en-US" sz="2000" b="1" dirty="0">
              <a:solidFill>
                <a:srgbClr val="FF0000"/>
              </a:solidFill>
            </a:endParaRPr>
          </a:p>
        </p:txBody>
      </p:sp>
      <p:sp>
        <p:nvSpPr>
          <p:cNvPr id="3" name="TextBox 2"/>
          <p:cNvSpPr txBox="1"/>
          <p:nvPr/>
        </p:nvSpPr>
        <p:spPr>
          <a:xfrm>
            <a:off x="1742209" y="0"/>
            <a:ext cx="5562600" cy="1015663"/>
          </a:xfrm>
          <a:prstGeom prst="rect">
            <a:avLst/>
          </a:prstGeom>
          <a:noFill/>
        </p:spPr>
        <p:txBody>
          <a:bodyPr wrap="square" rtlCol="0">
            <a:spAutoFit/>
          </a:bodyPr>
          <a:lstStyle/>
          <a:p>
            <a:pPr algn="ctr"/>
            <a:r>
              <a:rPr lang="en-US" sz="6000" b="1" u="sng" dirty="0" smtClean="0">
                <a:latin typeface="French Script MT" pitchFamily="66" charset="0"/>
              </a:rPr>
              <a:t>Instructions</a:t>
            </a:r>
            <a:endParaRPr lang="en-US" sz="6000" b="1" u="sng" dirty="0">
              <a:latin typeface="French Script MT" pitchFamily="66" charset="0"/>
            </a:endParaRPr>
          </a:p>
        </p:txBody>
      </p:sp>
      <p:sp>
        <p:nvSpPr>
          <p:cNvPr id="5" name="Action Button: Forward or Next 4">
            <a:hlinkClick r:id="" action="ppaction://hlinkshowjump?jump=nextslide" highlightClick="1"/>
          </p:cNvPr>
          <p:cNvSpPr/>
          <p:nvPr/>
        </p:nvSpPr>
        <p:spPr>
          <a:xfrm>
            <a:off x="4932218" y="5715000"/>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3276600" y="5715000"/>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49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n-US" sz="5400" dirty="0">
                <a:solidFill>
                  <a:prstClr val="white"/>
                </a:solidFill>
                <a:latin typeface="Stencil" pitchFamily="82" charset="0"/>
                <a:ea typeface="+mn-ea"/>
                <a:cs typeface="+mn-cs"/>
              </a:rPr>
              <a:t>Time for a tune-up!</a:t>
            </a:r>
            <a:r>
              <a:rPr lang="en-US" sz="1800" cap="none" spc="0" dirty="0">
                <a:solidFill>
                  <a:prstClr val="black"/>
                </a:solidFill>
                <a:ea typeface="+mn-ea"/>
                <a:cs typeface="+mn-cs"/>
              </a:rPr>
              <a:t/>
            </a:r>
            <a:br>
              <a:rPr lang="en-US" sz="1800" cap="none" spc="0" dirty="0">
                <a:solidFill>
                  <a:prstClr val="black"/>
                </a:solidFill>
                <a:ea typeface="+mn-ea"/>
                <a:cs typeface="+mn-cs"/>
              </a:rPr>
            </a:br>
            <a:endParaRPr lang="en-US" dirty="0"/>
          </a:p>
        </p:txBody>
      </p:sp>
      <p:sp>
        <p:nvSpPr>
          <p:cNvPr id="4" name="TextBox 3"/>
          <p:cNvSpPr txBox="1"/>
          <p:nvPr/>
        </p:nvSpPr>
        <p:spPr>
          <a:xfrm>
            <a:off x="152400" y="2797461"/>
            <a:ext cx="5715000" cy="2677656"/>
          </a:xfrm>
          <a:prstGeom prst="rect">
            <a:avLst/>
          </a:prstGeom>
          <a:noFill/>
        </p:spPr>
        <p:txBody>
          <a:bodyPr wrap="square" rtlCol="0">
            <a:spAutoFit/>
          </a:bodyPr>
          <a:lstStyle/>
          <a:p>
            <a:r>
              <a:rPr lang="en-US" sz="2400" dirty="0" smtClean="0"/>
              <a:t>If the Sub-Committee reports the Bill favorably to the Committee, the Committee then decides whether or not to report it favorably to the floor, or house, for debate. A favorable report puts the car back on the road to becoming a law by moving it to the floor for full debate!</a:t>
            </a:r>
            <a:endParaRPr lang="en-US" sz="2400" dirty="0"/>
          </a:p>
        </p:txBody>
      </p:sp>
      <p:sp>
        <p:nvSpPr>
          <p:cNvPr id="5" name="TextBox 4"/>
          <p:cNvSpPr txBox="1"/>
          <p:nvPr/>
        </p:nvSpPr>
        <p:spPr>
          <a:xfrm>
            <a:off x="152400" y="1605970"/>
            <a:ext cx="5562600" cy="1200329"/>
          </a:xfrm>
          <a:prstGeom prst="rect">
            <a:avLst/>
          </a:prstGeom>
          <a:noFill/>
        </p:spPr>
        <p:txBody>
          <a:bodyPr wrap="square" rtlCol="0">
            <a:spAutoFit/>
          </a:bodyPr>
          <a:lstStyle/>
          <a:p>
            <a:r>
              <a:rPr lang="en-US" sz="2400" dirty="0" smtClean="0"/>
              <a:t>The </a:t>
            </a:r>
            <a:r>
              <a:rPr lang="en-US" sz="2400" dirty="0" smtClean="0"/>
              <a:t>Sub-Committee </a:t>
            </a:r>
            <a:r>
              <a:rPr lang="en-US" sz="2400" dirty="0" smtClean="0"/>
              <a:t>works on the Bill, making any changes and amendments deemed necessary.</a:t>
            </a:r>
            <a:endParaRPr lang="en-US" sz="2400" dirty="0"/>
          </a:p>
        </p:txBody>
      </p:sp>
      <p:sp>
        <p:nvSpPr>
          <p:cNvPr id="7" name="Action Button: Back or Previous 6">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Laura\AppData\Local\Microsoft\Windows\Temporary Internet Files\Content.IE5\2PBLO6ZS\MC9000534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0679" y="1676400"/>
            <a:ext cx="2218334" cy="2259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95400" y="5867400"/>
            <a:ext cx="6629400" cy="830997"/>
          </a:xfrm>
          <a:prstGeom prst="rect">
            <a:avLst/>
          </a:prstGeom>
          <a:noFill/>
        </p:spPr>
        <p:txBody>
          <a:bodyPr wrap="square" rtlCol="0">
            <a:spAutoFit/>
          </a:bodyPr>
          <a:lstStyle/>
          <a:p>
            <a:pPr algn="ctr"/>
            <a:r>
              <a:rPr lang="en-US" sz="2400" dirty="0" smtClean="0"/>
              <a:t>Before we get going, let’s update our </a:t>
            </a:r>
            <a:r>
              <a:rPr lang="en-US" sz="2400" dirty="0" smtClean="0"/>
              <a:t>map again</a:t>
            </a:r>
            <a:r>
              <a:rPr lang="en-US" sz="2400" dirty="0" smtClean="0"/>
              <a:t>….</a:t>
            </a:r>
            <a:endParaRPr lang="en-US" sz="2400" dirty="0"/>
          </a:p>
        </p:txBody>
      </p:sp>
    </p:spTree>
    <p:extLst>
      <p:ext uri="{BB962C8B-B14F-4D97-AF65-F5344CB8AC3E}">
        <p14:creationId xmlns:p14="http://schemas.microsoft.com/office/powerpoint/2010/main" val="890853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491" y="161432"/>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ata 4"/>
          <p:cNvSpPr/>
          <p:nvPr/>
        </p:nvSpPr>
        <p:spPr>
          <a:xfrm>
            <a:off x="5957452" y="313246"/>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3075" name="Picture 3"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8325" y="1995017"/>
            <a:ext cx="1828800" cy="12883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799" y="1120305"/>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Data 1"/>
          <p:cNvSpPr/>
          <p:nvPr/>
        </p:nvSpPr>
        <p:spPr>
          <a:xfrm>
            <a:off x="228600" y="313246"/>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19" name="Circular Arrow 18"/>
          <p:cNvSpPr/>
          <p:nvPr/>
        </p:nvSpPr>
        <p:spPr>
          <a:xfrm rot="5400000">
            <a:off x="6813922" y="468705"/>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Data 2"/>
          <p:cNvSpPr/>
          <p:nvPr/>
        </p:nvSpPr>
        <p:spPr>
          <a:xfrm>
            <a:off x="2133600" y="304800"/>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Introduced in either House</a:t>
            </a:r>
            <a:endParaRPr lang="en-US" sz="2000" b="1" dirty="0">
              <a:solidFill>
                <a:srgbClr val="FFFF00"/>
              </a:solidFill>
            </a:endParaRPr>
          </a:p>
        </p:txBody>
      </p:sp>
      <p:sp>
        <p:nvSpPr>
          <p:cNvPr id="4" name="Flowchart: Data 3"/>
          <p:cNvSpPr/>
          <p:nvPr/>
        </p:nvSpPr>
        <p:spPr>
          <a:xfrm>
            <a:off x="4038600" y="313246"/>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Assigned number</a:t>
            </a:r>
            <a:endParaRPr lang="en-US" sz="2000" b="1" dirty="0">
              <a:solidFill>
                <a:srgbClr val="FFFF00"/>
              </a:solidFill>
            </a:endParaRPr>
          </a:p>
        </p:txBody>
      </p:sp>
      <p:cxnSp>
        <p:nvCxnSpPr>
          <p:cNvPr id="6" name="Straight Connector 5"/>
          <p:cNvCxnSpPr/>
          <p:nvPr/>
        </p:nvCxnSpPr>
        <p:spPr>
          <a:xfrm>
            <a:off x="1395845" y="969058"/>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0773" y="969058"/>
            <a:ext cx="3498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2" descr="C:\Users\Laura\AppData\Local\Microsoft\Windows\Temporary Internet Files\Content.IE5\KOUPB1RF\MC9004113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6485" y="1158405"/>
            <a:ext cx="953209" cy="7651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38400" y="1324334"/>
            <a:ext cx="124691" cy="584775"/>
          </a:xfrm>
          <a:prstGeom prst="rect">
            <a:avLst/>
          </a:prstGeom>
          <a:noFill/>
        </p:spPr>
        <p:txBody>
          <a:bodyPr wrap="square" rtlCol="0">
            <a:spAutoFit/>
          </a:bodyPr>
          <a:lstStyle/>
          <a:p>
            <a:pPr algn="ctr"/>
            <a:r>
              <a:rPr lang="en-US" sz="3200" b="1" dirty="0" smtClean="0"/>
              <a:t>!</a:t>
            </a:r>
            <a:endParaRPr lang="en-US" sz="3200" b="1" dirty="0"/>
          </a:p>
        </p:txBody>
      </p:sp>
      <p:pic>
        <p:nvPicPr>
          <p:cNvPr id="3078" name="Picture 6"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69" y="2441905"/>
            <a:ext cx="1828800" cy="128839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477000" y="1066800"/>
            <a:ext cx="4572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Circular Arrow 43"/>
          <p:cNvSpPr/>
          <p:nvPr/>
        </p:nvSpPr>
        <p:spPr>
          <a:xfrm rot="16200000" flipH="1">
            <a:off x="467382" y="1996996"/>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a:off x="7391400" y="1066800"/>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lowchart: Data 22"/>
          <p:cNvSpPr/>
          <p:nvPr/>
        </p:nvSpPr>
        <p:spPr>
          <a:xfrm flipH="1">
            <a:off x="422562" y="1894897"/>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Favorable report of Bill</a:t>
            </a:r>
            <a:endParaRPr lang="en-US" sz="2000" b="1" dirty="0">
              <a:solidFill>
                <a:srgbClr val="FFFF00"/>
              </a:solidFill>
            </a:endParaRPr>
          </a:p>
        </p:txBody>
      </p:sp>
      <p:sp>
        <p:nvSpPr>
          <p:cNvPr id="21" name="Flowchart: Data 20"/>
          <p:cNvSpPr/>
          <p:nvPr/>
        </p:nvSpPr>
        <p:spPr>
          <a:xfrm flipH="1">
            <a:off x="4776354" y="1894899"/>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Committee</a:t>
            </a:r>
            <a:endParaRPr lang="en-US" sz="2000" b="1" dirty="0">
              <a:solidFill>
                <a:srgbClr val="FFFF00"/>
              </a:solidFill>
            </a:endParaRPr>
          </a:p>
        </p:txBody>
      </p:sp>
      <p:pic>
        <p:nvPicPr>
          <p:cNvPr id="26"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894898"/>
            <a:ext cx="1295400" cy="1328518"/>
          </a:xfrm>
          <a:prstGeom prst="rect">
            <a:avLst/>
          </a:prstGeom>
          <a:solidFill>
            <a:srgbClr val="0070C0"/>
          </a:solidFill>
        </p:spPr>
      </p:pic>
      <p:sp>
        <p:nvSpPr>
          <p:cNvPr id="22" name="Flowchart: Data 21"/>
          <p:cNvSpPr/>
          <p:nvPr/>
        </p:nvSpPr>
        <p:spPr>
          <a:xfrm flipH="1">
            <a:off x="2871354" y="1894898"/>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Sub-Committee</a:t>
            </a:r>
            <a:endParaRPr lang="en-US" sz="2000" b="1" dirty="0">
              <a:solidFill>
                <a:srgbClr val="FFFF00"/>
              </a:solidFill>
            </a:endParaRPr>
          </a:p>
        </p:txBody>
      </p:sp>
      <p:pic>
        <p:nvPicPr>
          <p:cNvPr id="29"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8030" y="1894898"/>
            <a:ext cx="1219199" cy="1328518"/>
          </a:xfrm>
          <a:prstGeom prst="rect">
            <a:avLst/>
          </a:prstGeom>
          <a:solidFill>
            <a:srgbClr val="0070C0"/>
          </a:solidFill>
        </p:spPr>
      </p:pic>
      <p:cxnSp>
        <p:nvCxnSpPr>
          <p:cNvPr id="30" name="Straight Connector 29"/>
          <p:cNvCxnSpPr/>
          <p:nvPr/>
        </p:nvCxnSpPr>
        <p:spPr>
          <a:xfrm>
            <a:off x="8118762" y="1066800"/>
            <a:ext cx="387927" cy="25753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167251" y="2171413"/>
            <a:ext cx="290948" cy="16250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672940" y="1540993"/>
            <a:ext cx="0" cy="447097"/>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5" name="Flowchart: Data 44"/>
          <p:cNvSpPr/>
          <p:nvPr/>
        </p:nvSpPr>
        <p:spPr>
          <a:xfrm>
            <a:off x="379289" y="3352800"/>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6" name="Straight Connector 45"/>
          <p:cNvCxnSpPr/>
          <p:nvPr/>
        </p:nvCxnSpPr>
        <p:spPr>
          <a:xfrm>
            <a:off x="815686" y="4017058"/>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98558" y="4006402"/>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941348" y="4029769"/>
            <a:ext cx="5218646" cy="1384995"/>
          </a:xfrm>
          <a:prstGeom prst="rect">
            <a:avLst/>
          </a:prstGeom>
          <a:noFill/>
        </p:spPr>
        <p:txBody>
          <a:bodyPr wrap="square" rtlCol="0">
            <a:spAutoFit/>
          </a:bodyPr>
          <a:lstStyle/>
          <a:p>
            <a:r>
              <a:rPr lang="en-US" sz="2800" dirty="0" smtClean="0"/>
              <a:t>Whew! Let’s stop and get some snacks before we really get back on the road….</a:t>
            </a:r>
            <a:endParaRPr lang="en-US" sz="2800" dirty="0"/>
          </a:p>
        </p:txBody>
      </p:sp>
      <p:cxnSp>
        <p:nvCxnSpPr>
          <p:cNvPr id="49" name="Straight Connector 48"/>
          <p:cNvCxnSpPr/>
          <p:nvPr/>
        </p:nvCxnSpPr>
        <p:spPr>
          <a:xfrm flipV="1">
            <a:off x="365420" y="2857500"/>
            <a:ext cx="218211"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7394" y="3467100"/>
            <a:ext cx="274264"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3" name="Picture 2" descr="C:\Users\Laura\AppData\Local\Microsoft\Windows\Temporary Internet Files\Content.IE5\6A2XI98M\MC9004315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05947" y="570812"/>
            <a:ext cx="1960946" cy="82280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Users\Laura\AppData\Local\Microsoft\Windows\Temporary Internet Files\Content.IE5\ALF8MRL6\MC90029314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32135" y="3186598"/>
            <a:ext cx="914399" cy="7896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Laura\AppData\Local\Microsoft\Windows\Temporary Internet Files\Content.IE5\ALF8MRL6\MC900293146[1].wmf"/>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50271" y="4029769"/>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6" name="Action Button: Forward or Next 3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ction Button: Back or Previous 36">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12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Snack Time!</a:t>
            </a:r>
            <a:endParaRPr lang="en-US" sz="5400" dirty="0">
              <a:latin typeface="Stencil" pitchFamily="82" charset="0"/>
            </a:endParaRPr>
          </a:p>
        </p:txBody>
      </p:sp>
      <p:sp>
        <p:nvSpPr>
          <p:cNvPr id="3" name="TextBox 2"/>
          <p:cNvSpPr txBox="1"/>
          <p:nvPr/>
        </p:nvSpPr>
        <p:spPr>
          <a:xfrm>
            <a:off x="550718" y="1755016"/>
            <a:ext cx="7696200" cy="1015663"/>
          </a:xfrm>
          <a:prstGeom prst="rect">
            <a:avLst/>
          </a:prstGeom>
          <a:noFill/>
        </p:spPr>
        <p:txBody>
          <a:bodyPr wrap="square" rtlCol="0">
            <a:spAutoFit/>
          </a:bodyPr>
          <a:lstStyle/>
          <a:p>
            <a:r>
              <a:rPr lang="en-US" sz="2000" dirty="0" smtClean="0"/>
              <a:t>Hmmm…looks like we’ll  have to pay for chips with knowledge at this stop too. Click the correct answer to the question below to earn a big bag of chips:</a:t>
            </a:r>
            <a:endParaRPr lang="en-US" sz="2000" dirty="0"/>
          </a:p>
        </p:txBody>
      </p:sp>
      <p:sp>
        <p:nvSpPr>
          <p:cNvPr id="5" name="Rectangle 4"/>
          <p:cNvSpPr/>
          <p:nvPr/>
        </p:nvSpPr>
        <p:spPr>
          <a:xfrm>
            <a:off x="479713" y="2720462"/>
            <a:ext cx="7983682" cy="830997"/>
          </a:xfrm>
          <a:prstGeom prst="rect">
            <a:avLst/>
          </a:prstGeom>
        </p:spPr>
        <p:txBody>
          <a:bodyPr wrap="square">
            <a:spAutoFit/>
          </a:bodyPr>
          <a:lstStyle/>
          <a:p>
            <a:pPr algn="ctr"/>
            <a:r>
              <a:rPr lang="en-US" sz="2400" b="1" dirty="0"/>
              <a:t>While the Bill is in Committee, what events occur </a:t>
            </a:r>
            <a:r>
              <a:rPr lang="en-US" sz="2400" b="1" u="sng" dirty="0"/>
              <a:t>in the legislature</a:t>
            </a:r>
            <a:r>
              <a:rPr lang="en-US" sz="2400" b="1" dirty="0"/>
              <a:t>?</a:t>
            </a:r>
          </a:p>
        </p:txBody>
      </p:sp>
      <p:pic>
        <p:nvPicPr>
          <p:cNvPr id="7" name="Picture 2" descr="C:\Users\Laura\AppData\Local\Microsoft\Windows\Temporary Internet Files\Content.IE5\S4YRMC4T\MC900191595[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520" y="3810000"/>
            <a:ext cx="848064" cy="10036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ura\AppData\Local\Microsoft\Windows\Temporary Internet Files\Content.IE5\S4YRMC4T\MC900191595[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520" y="5396345"/>
            <a:ext cx="848064" cy="1003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ura\AppData\Local\Microsoft\Windows\Temporary Internet Files\Content.IE5\S4YRMC4T\MC900191595[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799208"/>
            <a:ext cx="848064" cy="10036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ura\AppData\Local\Microsoft\Windows\Temporary Internet Files\Content.IE5\S4YRMC4T\MC900191595[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684" y="5396344"/>
            <a:ext cx="848064" cy="10036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3584" y="3988660"/>
            <a:ext cx="3574216" cy="1015663"/>
          </a:xfrm>
          <a:prstGeom prst="rect">
            <a:avLst/>
          </a:prstGeom>
        </p:spPr>
        <p:txBody>
          <a:bodyPr wrap="square">
            <a:spAutoFit/>
          </a:bodyPr>
          <a:lstStyle/>
          <a:p>
            <a:r>
              <a:rPr lang="en-US" sz="2000" b="1" dirty="0"/>
              <a:t>Public debates between supporters and opponents of the Bill</a:t>
            </a:r>
          </a:p>
        </p:txBody>
      </p:sp>
      <p:sp>
        <p:nvSpPr>
          <p:cNvPr id="11" name="Rectangle 10"/>
          <p:cNvSpPr/>
          <p:nvPr/>
        </p:nvSpPr>
        <p:spPr>
          <a:xfrm>
            <a:off x="1683584" y="5483925"/>
            <a:ext cx="3574216" cy="1015663"/>
          </a:xfrm>
          <a:prstGeom prst="rect">
            <a:avLst/>
          </a:prstGeom>
        </p:spPr>
        <p:txBody>
          <a:bodyPr wrap="square">
            <a:spAutoFit/>
          </a:bodyPr>
          <a:lstStyle/>
          <a:p>
            <a:r>
              <a:rPr lang="en-US" sz="2000" b="1" dirty="0"/>
              <a:t>Information collection, </a:t>
            </a:r>
            <a:r>
              <a:rPr lang="en-US" sz="2000" b="1" dirty="0" smtClean="0"/>
              <a:t>revision</a:t>
            </a:r>
            <a:r>
              <a:rPr lang="en-US" sz="2000" b="1" dirty="0"/>
              <a:t>, and </a:t>
            </a:r>
            <a:r>
              <a:rPr lang="en-US" sz="2000" b="1" dirty="0" smtClean="0"/>
              <a:t>a vote to move the Bill to the floor  for debate.</a:t>
            </a:r>
            <a:endParaRPr lang="en-US" sz="2000" b="1" dirty="0"/>
          </a:p>
        </p:txBody>
      </p:sp>
      <p:sp>
        <p:nvSpPr>
          <p:cNvPr id="13" name="TextBox 12"/>
          <p:cNvSpPr txBox="1"/>
          <p:nvPr/>
        </p:nvSpPr>
        <p:spPr>
          <a:xfrm>
            <a:off x="6526005" y="3988660"/>
            <a:ext cx="2389395" cy="830997"/>
          </a:xfrm>
          <a:prstGeom prst="rect">
            <a:avLst/>
          </a:prstGeom>
          <a:noFill/>
        </p:spPr>
        <p:txBody>
          <a:bodyPr wrap="square" rtlCol="0">
            <a:spAutoFit/>
          </a:bodyPr>
          <a:lstStyle/>
          <a:p>
            <a:r>
              <a:rPr lang="en-US" sz="2400" b="1" dirty="0" smtClean="0"/>
              <a:t>Picnics and Tea Parties</a:t>
            </a:r>
            <a:endParaRPr lang="en-US" sz="2400" b="1" dirty="0"/>
          </a:p>
        </p:txBody>
      </p:sp>
      <p:sp>
        <p:nvSpPr>
          <p:cNvPr id="12" name="TextBox 11"/>
          <p:cNvSpPr txBox="1"/>
          <p:nvPr/>
        </p:nvSpPr>
        <p:spPr>
          <a:xfrm>
            <a:off x="6598576" y="5760923"/>
            <a:ext cx="2244252" cy="461665"/>
          </a:xfrm>
          <a:prstGeom prst="rect">
            <a:avLst/>
          </a:prstGeom>
          <a:noFill/>
        </p:spPr>
        <p:txBody>
          <a:bodyPr wrap="square" rtlCol="0">
            <a:spAutoFit/>
          </a:bodyPr>
          <a:lstStyle/>
          <a:p>
            <a:r>
              <a:rPr lang="en-US" sz="2400" b="1" dirty="0" smtClean="0"/>
              <a:t>All of the above</a:t>
            </a:r>
            <a:endParaRPr lang="en-US" sz="2400" b="1" dirty="0"/>
          </a:p>
        </p:txBody>
      </p:sp>
      <p:sp>
        <p:nvSpPr>
          <p:cNvPr id="14" name="Action Button: Back or Previous 13">
            <a:hlinkClick r:id="rId5" action="ppaction://hlinksldjump" highlightClick="1"/>
          </p:cNvPr>
          <p:cNvSpPr/>
          <p:nvPr/>
        </p:nvSpPr>
        <p:spPr>
          <a:xfrm>
            <a:off x="12192" y="6222588"/>
            <a:ext cx="673608" cy="635412"/>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61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678165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26093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Snack Time!</a:t>
            </a:r>
            <a:endParaRPr lang="en-US" sz="5400" dirty="0">
              <a:latin typeface="Stencil" pitchFamily="82" charset="0"/>
            </a:endParaRPr>
          </a:p>
        </p:txBody>
      </p:sp>
      <p:sp>
        <p:nvSpPr>
          <p:cNvPr id="5" name="Rectangle 4"/>
          <p:cNvSpPr/>
          <p:nvPr/>
        </p:nvSpPr>
        <p:spPr>
          <a:xfrm>
            <a:off x="609600" y="1752600"/>
            <a:ext cx="7983682" cy="830997"/>
          </a:xfrm>
          <a:prstGeom prst="rect">
            <a:avLst/>
          </a:prstGeom>
        </p:spPr>
        <p:txBody>
          <a:bodyPr wrap="square">
            <a:spAutoFit/>
          </a:bodyPr>
          <a:lstStyle/>
          <a:p>
            <a:pPr algn="ctr"/>
            <a:r>
              <a:rPr lang="en-US" sz="2400" b="1" dirty="0" smtClean="0"/>
              <a:t>True or False. </a:t>
            </a:r>
            <a:r>
              <a:rPr lang="en-US" sz="2400" b="1" dirty="0" smtClean="0"/>
              <a:t> A </a:t>
            </a:r>
            <a:r>
              <a:rPr lang="en-US" sz="2400" b="1" dirty="0" smtClean="0"/>
              <a:t>Bill can die in a Committee or Sub-committee?</a:t>
            </a:r>
            <a:endParaRPr lang="en-US" sz="2400" b="1" dirty="0"/>
          </a:p>
        </p:txBody>
      </p:sp>
      <p:pic>
        <p:nvPicPr>
          <p:cNvPr id="7" name="Picture 2" descr="C:\Users\Laura\AppData\Local\Microsoft\Windows\Temporary Internet Files\Content.IE5\S4YRMC4T\MC900191595[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971580"/>
            <a:ext cx="1637116" cy="19374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ura\AppData\Local\Microsoft\Windows\Temporary Internet Files\Content.IE5\S4YRMC4T\MC900191595[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024674"/>
            <a:ext cx="1547390" cy="18312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3584" y="3988660"/>
            <a:ext cx="1364416" cy="584775"/>
          </a:xfrm>
          <a:prstGeom prst="rect">
            <a:avLst/>
          </a:prstGeom>
        </p:spPr>
        <p:txBody>
          <a:bodyPr wrap="square">
            <a:spAutoFit/>
          </a:bodyPr>
          <a:lstStyle/>
          <a:p>
            <a:r>
              <a:rPr lang="en-US" sz="3200" b="1" dirty="0" smtClean="0"/>
              <a:t>True</a:t>
            </a:r>
            <a:endParaRPr lang="en-US" sz="3200" b="1" dirty="0"/>
          </a:p>
        </p:txBody>
      </p:sp>
      <p:sp>
        <p:nvSpPr>
          <p:cNvPr id="13" name="TextBox 12"/>
          <p:cNvSpPr txBox="1"/>
          <p:nvPr/>
        </p:nvSpPr>
        <p:spPr>
          <a:xfrm>
            <a:off x="6526005" y="3988660"/>
            <a:ext cx="1474995" cy="584775"/>
          </a:xfrm>
          <a:prstGeom prst="rect">
            <a:avLst/>
          </a:prstGeom>
          <a:noFill/>
        </p:spPr>
        <p:txBody>
          <a:bodyPr wrap="square" rtlCol="0">
            <a:spAutoFit/>
          </a:bodyPr>
          <a:lstStyle/>
          <a:p>
            <a:r>
              <a:rPr lang="en-US" sz="3200" b="1" dirty="0" smtClean="0"/>
              <a:t>False</a:t>
            </a:r>
            <a:endParaRPr lang="en-US" sz="3200" b="1" dirty="0"/>
          </a:p>
        </p:txBody>
      </p:sp>
      <p:sp>
        <p:nvSpPr>
          <p:cNvPr id="8" name="Action Button: Back or Previous 7">
            <a:hlinkClick r:id="rId5" action="ppaction://hlinksldjump"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136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619391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275159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Back on the Road!</a:t>
            </a:r>
            <a:endParaRPr lang="en-US" sz="5400" dirty="0">
              <a:latin typeface="Stencil" pitchFamily="82" charset="0"/>
            </a:endParaRPr>
          </a:p>
        </p:txBody>
      </p:sp>
      <p:pic>
        <p:nvPicPr>
          <p:cNvPr id="4" name="Picture 2" descr="C:\Users\Laura\AppData\Local\Microsoft\Windows\Temporary Internet Files\Content.IE5\KOUPB1RF\MC900016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828800"/>
            <a:ext cx="1450736" cy="3220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Laura\AppData\Local\Microsoft\Windows\Temporary Internet Files\Content.IE5\S4YRMC4T\MC9001915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15" y="2932679"/>
            <a:ext cx="2833041"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2133600"/>
            <a:ext cx="4724400" cy="3108543"/>
          </a:xfrm>
          <a:prstGeom prst="rect">
            <a:avLst/>
          </a:prstGeom>
          <a:noFill/>
        </p:spPr>
        <p:txBody>
          <a:bodyPr wrap="square" rtlCol="0">
            <a:spAutoFit/>
          </a:bodyPr>
          <a:lstStyle/>
          <a:p>
            <a:r>
              <a:rPr lang="en-US" sz="2800" dirty="0" smtClean="0"/>
              <a:t>Time to really get moving again, since we’ve ‘refueled’.</a:t>
            </a:r>
          </a:p>
          <a:p>
            <a:endParaRPr lang="en-US" sz="2800" dirty="0"/>
          </a:p>
          <a:p>
            <a:r>
              <a:rPr lang="en-US" sz="2800" dirty="0" smtClean="0"/>
              <a:t>But looking at the road ahead, it looks like there might be something coming up…. </a:t>
            </a:r>
            <a:endParaRPr lang="en-US" sz="2800" dirty="0"/>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2192" y="6172200"/>
            <a:ext cx="673608" cy="6858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340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The Road Splits!</a:t>
            </a:r>
            <a:endParaRPr lang="en-US" sz="5400" dirty="0">
              <a:latin typeface="Stencil" pitchFamily="82" charset="0"/>
            </a:endParaRPr>
          </a:p>
        </p:txBody>
      </p:sp>
      <p:sp>
        <p:nvSpPr>
          <p:cNvPr id="3" name="TextBox 2"/>
          <p:cNvSpPr txBox="1"/>
          <p:nvPr/>
        </p:nvSpPr>
        <p:spPr>
          <a:xfrm>
            <a:off x="228600" y="1905000"/>
            <a:ext cx="8534400" cy="1200329"/>
          </a:xfrm>
          <a:prstGeom prst="rect">
            <a:avLst/>
          </a:prstGeom>
          <a:noFill/>
        </p:spPr>
        <p:txBody>
          <a:bodyPr wrap="square" rtlCol="0">
            <a:spAutoFit/>
          </a:bodyPr>
          <a:lstStyle/>
          <a:p>
            <a:pPr algn="ctr"/>
            <a:r>
              <a:rPr lang="en-US" sz="2400" b="1" dirty="0" smtClean="0"/>
              <a:t>So we were moving along to a floor debate, but it looks like our cars take different paths as this point. We had better make sure our maps reflect this fork in the road.</a:t>
            </a:r>
            <a:endParaRPr lang="en-US" sz="2400" b="1" dirty="0"/>
          </a:p>
        </p:txBody>
      </p:sp>
      <p:pic>
        <p:nvPicPr>
          <p:cNvPr id="4" name="Picture 2" descr="C:\Users\Laura\AppData\Local\Microsoft\Windows\Temporary Internet Files\Content.IE5\BX1GF9HK\MC9004113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827" y="3276600"/>
            <a:ext cx="3733800" cy="2998316"/>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541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Laura\AppData\Local\Microsoft\Windows\Temporary Internet Files\Content.IE5\7C09GE5B\MC9003825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678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00" y="152400"/>
            <a:ext cx="4724400" cy="6247864"/>
          </a:xfrm>
          <a:prstGeom prst="rect">
            <a:avLst/>
          </a:prstGeom>
          <a:noFill/>
        </p:spPr>
        <p:txBody>
          <a:bodyPr wrap="square" rtlCol="0">
            <a:spAutoFit/>
          </a:bodyPr>
          <a:lstStyle/>
          <a:p>
            <a:pPr algn="ctr"/>
            <a:r>
              <a:rPr lang="en-US" sz="8000" b="1" dirty="0" smtClean="0">
                <a:latin typeface="French Script MT" pitchFamily="66" charset="0"/>
              </a:rPr>
              <a:t>Understanding How a U.S. Federal Bill Becomes a Law</a:t>
            </a:r>
            <a:endParaRPr lang="en-US" sz="8000" b="1" dirty="0">
              <a:latin typeface="French Script MT" pitchFamily="66" charset="0"/>
            </a:endParaRPr>
          </a:p>
        </p:txBody>
      </p:sp>
      <p:sp>
        <p:nvSpPr>
          <p:cNvPr id="7" name="Action Button: Forward or Next 6">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0"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264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491" y="161432"/>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ata 4"/>
          <p:cNvSpPr/>
          <p:nvPr/>
        </p:nvSpPr>
        <p:spPr>
          <a:xfrm>
            <a:off x="5957452" y="313247"/>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3075" name="Picture 3"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8325" y="1995017"/>
            <a:ext cx="1828800" cy="12883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799" y="1120305"/>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Data 1"/>
          <p:cNvSpPr/>
          <p:nvPr/>
        </p:nvSpPr>
        <p:spPr>
          <a:xfrm>
            <a:off x="254987" y="300083"/>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19" name="Circular Arrow 18"/>
          <p:cNvSpPr/>
          <p:nvPr/>
        </p:nvSpPr>
        <p:spPr>
          <a:xfrm rot="5400000">
            <a:off x="6813922" y="468705"/>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Data 2"/>
          <p:cNvSpPr/>
          <p:nvPr/>
        </p:nvSpPr>
        <p:spPr>
          <a:xfrm>
            <a:off x="2133600" y="304801"/>
            <a:ext cx="2334491" cy="1019534"/>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Bill Introduced in either House</a:t>
            </a:r>
            <a:endParaRPr lang="en-US" b="1" dirty="0">
              <a:solidFill>
                <a:srgbClr val="FFFF00"/>
              </a:solidFill>
            </a:endParaRPr>
          </a:p>
        </p:txBody>
      </p:sp>
      <p:sp>
        <p:nvSpPr>
          <p:cNvPr id="4" name="Flowchart: Data 3"/>
          <p:cNvSpPr/>
          <p:nvPr/>
        </p:nvSpPr>
        <p:spPr>
          <a:xfrm>
            <a:off x="4038600" y="313247"/>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Assigned number</a:t>
            </a:r>
            <a:endParaRPr lang="en-US" sz="2000" b="1" dirty="0">
              <a:solidFill>
                <a:srgbClr val="FFFF00"/>
              </a:solidFill>
            </a:endParaRPr>
          </a:p>
        </p:txBody>
      </p:sp>
      <p:cxnSp>
        <p:nvCxnSpPr>
          <p:cNvPr id="6" name="Straight Connector 5"/>
          <p:cNvCxnSpPr/>
          <p:nvPr/>
        </p:nvCxnSpPr>
        <p:spPr>
          <a:xfrm>
            <a:off x="1422232" y="818791"/>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9777" y="818791"/>
            <a:ext cx="3498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2" descr="C:\Users\Laura\AppData\Local\Microsoft\Windows\Temporary Internet Files\Content.IE5\KOUPB1RF\MC9004113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873" y="933038"/>
            <a:ext cx="953209" cy="7651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00745" y="1113439"/>
            <a:ext cx="124691" cy="584775"/>
          </a:xfrm>
          <a:prstGeom prst="rect">
            <a:avLst/>
          </a:prstGeom>
          <a:noFill/>
        </p:spPr>
        <p:txBody>
          <a:bodyPr wrap="square" rtlCol="0">
            <a:spAutoFit/>
          </a:bodyPr>
          <a:lstStyle/>
          <a:p>
            <a:pPr algn="ctr"/>
            <a:r>
              <a:rPr lang="en-US" sz="3200" b="1" dirty="0" smtClean="0"/>
              <a:t>!</a:t>
            </a:r>
            <a:endParaRPr lang="en-US" sz="3200" b="1" dirty="0"/>
          </a:p>
        </p:txBody>
      </p:sp>
      <p:pic>
        <p:nvPicPr>
          <p:cNvPr id="3078" name="Picture 6"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69" y="2441905"/>
            <a:ext cx="1828800" cy="128839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476999" y="954507"/>
            <a:ext cx="4572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Circular Arrow 43"/>
          <p:cNvSpPr/>
          <p:nvPr/>
        </p:nvSpPr>
        <p:spPr>
          <a:xfrm rot="16200000" flipH="1">
            <a:off x="467382" y="1996996"/>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a:off x="7391399" y="940652"/>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lowchart: Data 22"/>
          <p:cNvSpPr/>
          <p:nvPr/>
        </p:nvSpPr>
        <p:spPr>
          <a:xfrm flipH="1">
            <a:off x="415651" y="1698214"/>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Favorable report of Bill</a:t>
            </a:r>
            <a:endParaRPr lang="en-US" sz="2000" b="1" dirty="0">
              <a:solidFill>
                <a:srgbClr val="FFFF00"/>
              </a:solidFill>
            </a:endParaRPr>
          </a:p>
        </p:txBody>
      </p:sp>
      <p:sp>
        <p:nvSpPr>
          <p:cNvPr id="21" name="Flowchart: Data 20"/>
          <p:cNvSpPr/>
          <p:nvPr/>
        </p:nvSpPr>
        <p:spPr>
          <a:xfrm flipH="1">
            <a:off x="4800600" y="1702164"/>
            <a:ext cx="2486889"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Committee</a:t>
            </a:r>
            <a:endParaRPr lang="en-US" sz="2000" b="1" dirty="0">
              <a:solidFill>
                <a:srgbClr val="FFFF00"/>
              </a:solidFill>
            </a:endParaRPr>
          </a:p>
        </p:txBody>
      </p:sp>
      <p:pic>
        <p:nvPicPr>
          <p:cNvPr id="26"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0625" y="1716021"/>
            <a:ext cx="1295400" cy="1328518"/>
          </a:xfrm>
          <a:prstGeom prst="rect">
            <a:avLst/>
          </a:prstGeom>
          <a:solidFill>
            <a:srgbClr val="0070C0"/>
          </a:solidFill>
        </p:spPr>
      </p:pic>
      <p:sp>
        <p:nvSpPr>
          <p:cNvPr id="22" name="Flowchart: Data 21"/>
          <p:cNvSpPr/>
          <p:nvPr/>
        </p:nvSpPr>
        <p:spPr>
          <a:xfrm flipH="1">
            <a:off x="2871354" y="1702165"/>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Sub-Committee</a:t>
            </a:r>
            <a:endParaRPr lang="en-US" sz="2000" b="1" dirty="0">
              <a:solidFill>
                <a:srgbClr val="FFFF00"/>
              </a:solidFill>
            </a:endParaRPr>
          </a:p>
        </p:txBody>
      </p:sp>
      <p:pic>
        <p:nvPicPr>
          <p:cNvPr id="29"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3583" y="1702164"/>
            <a:ext cx="1219199" cy="1328518"/>
          </a:xfrm>
          <a:prstGeom prst="rect">
            <a:avLst/>
          </a:prstGeom>
          <a:solidFill>
            <a:srgbClr val="0070C0"/>
          </a:solidFill>
        </p:spPr>
      </p:pic>
      <p:cxnSp>
        <p:nvCxnSpPr>
          <p:cNvPr id="30" name="Straight Connector 29"/>
          <p:cNvCxnSpPr/>
          <p:nvPr/>
        </p:nvCxnSpPr>
        <p:spPr>
          <a:xfrm>
            <a:off x="8118762" y="1066800"/>
            <a:ext cx="387927" cy="25753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87992" y="3543013"/>
            <a:ext cx="615242" cy="5665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8167251" y="2171413"/>
            <a:ext cx="290948" cy="16250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Flowchart: Data 38"/>
          <p:cNvSpPr/>
          <p:nvPr/>
        </p:nvSpPr>
        <p:spPr>
          <a:xfrm>
            <a:off x="659778" y="3304456"/>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38" name="Straight Connector 37"/>
          <p:cNvCxnSpPr/>
          <p:nvPr/>
        </p:nvCxnSpPr>
        <p:spPr>
          <a:xfrm>
            <a:off x="8672940" y="1540993"/>
            <a:ext cx="0" cy="447097"/>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4593" y="3810000"/>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65420" y="2857500"/>
            <a:ext cx="218211"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7394" y="3467100"/>
            <a:ext cx="274264"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6200000" flipH="1">
            <a:off x="1875533" y="2760582"/>
            <a:ext cx="2514016" cy="3032460"/>
          </a:xfrm>
          <a:prstGeom prst="arc">
            <a:avLst/>
          </a:prstGeom>
          <a:ln w="777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3" name="Picture 2" descr="C:\Users\Laura\AppData\Local\Microsoft\Windows\Temporary Internet Files\Content.IE5\6A2XI98M\MC9004315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05947" y="570812"/>
            <a:ext cx="1960946" cy="822809"/>
          </a:xfrm>
          <a:prstGeom prst="rect">
            <a:avLst/>
          </a:prstGeom>
          <a:noFill/>
          <a:extLst>
            <a:ext uri="{909E8E84-426E-40DD-AFC4-6F175D3DCCD1}">
              <a14:hiddenFill xmlns:a14="http://schemas.microsoft.com/office/drawing/2010/main">
                <a:solidFill>
                  <a:srgbClr val="FFFFFF"/>
                </a:solidFill>
              </a14:hiddenFill>
            </a:ext>
          </a:extLst>
        </p:spPr>
      </p:pic>
      <p:sp>
        <p:nvSpPr>
          <p:cNvPr id="43" name="Flowchart: Data 42"/>
          <p:cNvSpPr/>
          <p:nvPr/>
        </p:nvSpPr>
        <p:spPr>
          <a:xfrm>
            <a:off x="2223019" y="3304457"/>
            <a:ext cx="1819044" cy="62575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34" name="Picture 10" descr="C:\Users\Laura\AppData\Local\Microsoft\Windows\Temporary Internet Files\Content.IE5\ALF8MRL6\MC90029314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98031" y="4697864"/>
            <a:ext cx="914399" cy="789604"/>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2481589" y="3628945"/>
            <a:ext cx="241593"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6" name="Picture 2" descr="C:\Users\Laura\AppData\Local\Microsoft\Windows\Temporary Internet Files\Content.IE5\BX1GF9HK\MC90041135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1181241" y="3239380"/>
            <a:ext cx="1328486" cy="1066801"/>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p:cNvCxnSpPr/>
          <p:nvPr/>
        </p:nvCxnSpPr>
        <p:spPr>
          <a:xfrm>
            <a:off x="1598876" y="4292970"/>
            <a:ext cx="193963" cy="440908"/>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5" name="Picture 9" descr="C:\Users\Laura\AppData\Local\Microsoft\Windows\Temporary Internet Files\Content.IE5\ALF8MRL6\MC900293146[1].wmf"/>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581172" y="3206409"/>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Flowchart: Data 50"/>
          <p:cNvSpPr/>
          <p:nvPr/>
        </p:nvSpPr>
        <p:spPr>
          <a:xfrm>
            <a:off x="3743841" y="3304456"/>
            <a:ext cx="1818759" cy="63721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H.O.R. Floor Debate</a:t>
            </a:r>
            <a:endParaRPr lang="en-US" sz="1400" b="1" dirty="0">
              <a:solidFill>
                <a:srgbClr val="FFFF00"/>
              </a:solidFill>
            </a:endParaRPr>
          </a:p>
        </p:txBody>
      </p:sp>
      <p:cxnSp>
        <p:nvCxnSpPr>
          <p:cNvPr id="54" name="Straight Connector 53"/>
          <p:cNvCxnSpPr/>
          <p:nvPr/>
        </p:nvCxnSpPr>
        <p:spPr>
          <a:xfrm>
            <a:off x="2481589" y="5400417"/>
            <a:ext cx="518683" cy="87051"/>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94090" y="5144568"/>
            <a:ext cx="1096909" cy="799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Sen. Floor Debate</a:t>
            </a:r>
            <a:endParaRPr lang="en-US" dirty="0">
              <a:solidFill>
                <a:srgbClr val="FFFF00"/>
              </a:solidFill>
            </a:endParaRPr>
          </a:p>
        </p:txBody>
      </p:sp>
      <p:sp>
        <p:nvSpPr>
          <p:cNvPr id="45" name="Action Button: Forward or Next 44">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ction Button: Back or Previous 46">
            <a:hlinkClick r:id="" action="ppaction://hlinkshowjump?jump=previousslide" highlightClick="1"/>
          </p:cNvPr>
          <p:cNvSpPr/>
          <p:nvPr/>
        </p:nvSpPr>
        <p:spPr>
          <a:xfrm>
            <a:off x="0" y="5977339"/>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76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7" y="152400"/>
            <a:ext cx="8839200" cy="1200329"/>
          </a:xfrm>
          <a:prstGeom prst="rect">
            <a:avLst/>
          </a:prstGeom>
          <a:noFill/>
        </p:spPr>
        <p:txBody>
          <a:bodyPr wrap="square" rtlCol="0">
            <a:spAutoFit/>
          </a:bodyPr>
          <a:lstStyle/>
          <a:p>
            <a:pPr algn="ctr"/>
            <a:r>
              <a:rPr lang="en-US" sz="3600" dirty="0" smtClean="0">
                <a:solidFill>
                  <a:schemeClr val="bg1"/>
                </a:solidFill>
                <a:latin typeface="Stencil" pitchFamily="82" charset="0"/>
              </a:rPr>
              <a:t>The Road for The </a:t>
            </a:r>
            <a:r>
              <a:rPr lang="en-US" sz="3600" dirty="0" smtClean="0">
                <a:solidFill>
                  <a:schemeClr val="accent1">
                    <a:lumMod val="75000"/>
                  </a:schemeClr>
                </a:solidFill>
                <a:latin typeface="Stencil" pitchFamily="82" charset="0"/>
              </a:rPr>
              <a:t>House of Representatives</a:t>
            </a:r>
            <a:endParaRPr lang="en-US" sz="3600" dirty="0">
              <a:solidFill>
                <a:schemeClr val="accent1">
                  <a:lumMod val="75000"/>
                </a:schemeClr>
              </a:solidFill>
              <a:latin typeface="Stencil" pitchFamily="82" charset="0"/>
            </a:endParaRPr>
          </a:p>
        </p:txBody>
      </p:sp>
      <p:sp>
        <p:nvSpPr>
          <p:cNvPr id="4" name="TextBox 3"/>
          <p:cNvSpPr txBox="1"/>
          <p:nvPr/>
        </p:nvSpPr>
        <p:spPr>
          <a:xfrm>
            <a:off x="152400" y="1676400"/>
            <a:ext cx="8693727" cy="3046988"/>
          </a:xfrm>
          <a:prstGeom prst="rect">
            <a:avLst/>
          </a:prstGeom>
          <a:noFill/>
        </p:spPr>
        <p:txBody>
          <a:bodyPr wrap="square" rtlCol="0">
            <a:spAutoFit/>
          </a:bodyPr>
          <a:lstStyle/>
          <a:p>
            <a:pPr algn="ctr"/>
            <a:r>
              <a:rPr lang="en-US" sz="2400" dirty="0" smtClean="0"/>
              <a:t>On this road, the Bill is on the floor of the House of Representatives. </a:t>
            </a:r>
            <a:endParaRPr lang="en-US" sz="2400" dirty="0"/>
          </a:p>
          <a:p>
            <a:pPr algn="ctr"/>
            <a:endParaRPr lang="en-US" sz="2400" dirty="0"/>
          </a:p>
          <a:p>
            <a:pPr algn="ctr"/>
            <a:r>
              <a:rPr lang="en-US" sz="2400" dirty="0" smtClean="0"/>
              <a:t>Here it may be discussed, debated, amended, and shaped. However, this can only occur if a Committee of the Whole is present. </a:t>
            </a:r>
            <a:endParaRPr lang="en-US" sz="2400" dirty="0"/>
          </a:p>
          <a:p>
            <a:pPr algn="ctr"/>
            <a:r>
              <a:rPr lang="en-US" sz="2400" dirty="0" smtClean="0"/>
              <a:t>This committee consists of any 100 members of the House of Representatives who are present at any given time. </a:t>
            </a:r>
            <a:endParaRPr lang="en-US" sz="2400" dirty="0"/>
          </a:p>
        </p:txBody>
      </p:sp>
      <p:pic>
        <p:nvPicPr>
          <p:cNvPr id="6147" name="Picture 3" descr="C:\Users\Laura\AppData\Local\Microsoft\Windows\Temporary Internet Files\Content.IE5\7C09GE5B\MC9004114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648200"/>
            <a:ext cx="3030911" cy="192804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Back or Previous 4">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218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1260" cy="1066800"/>
          </a:xfrm>
        </p:spPr>
        <p:txBody>
          <a:bodyPr/>
          <a:lstStyle/>
          <a:p>
            <a:r>
              <a:rPr lang="en-US" dirty="0">
                <a:latin typeface="Stencil" pitchFamily="82" charset="0"/>
              </a:rPr>
              <a:t>The Road for The </a:t>
            </a:r>
            <a:r>
              <a:rPr lang="en-US" dirty="0">
                <a:solidFill>
                  <a:schemeClr val="accent1">
                    <a:lumMod val="75000"/>
                  </a:schemeClr>
                </a:solidFill>
                <a:latin typeface="Stencil" pitchFamily="82" charset="0"/>
              </a:rPr>
              <a:t>House of Representatives</a:t>
            </a:r>
            <a:br>
              <a:rPr lang="en-US" dirty="0">
                <a:solidFill>
                  <a:schemeClr val="accent1">
                    <a:lumMod val="75000"/>
                  </a:schemeClr>
                </a:solidFill>
                <a:latin typeface="Stencil" pitchFamily="82" charset="0"/>
              </a:rPr>
            </a:br>
            <a:endParaRPr lang="en-US" dirty="0">
              <a:solidFill>
                <a:schemeClr val="accent1">
                  <a:lumMod val="75000"/>
                </a:schemeClr>
              </a:solidFill>
            </a:endParaRPr>
          </a:p>
        </p:txBody>
      </p:sp>
      <p:sp>
        <p:nvSpPr>
          <p:cNvPr id="4" name="TextBox 3"/>
          <p:cNvSpPr txBox="1"/>
          <p:nvPr/>
        </p:nvSpPr>
        <p:spPr>
          <a:xfrm>
            <a:off x="838200" y="1524000"/>
            <a:ext cx="8001000" cy="2585323"/>
          </a:xfrm>
          <a:prstGeom prst="rect">
            <a:avLst/>
          </a:prstGeom>
          <a:noFill/>
        </p:spPr>
        <p:txBody>
          <a:bodyPr wrap="square" rtlCol="0">
            <a:spAutoFit/>
          </a:bodyPr>
          <a:lstStyle/>
          <a:p>
            <a:r>
              <a:rPr lang="en-US" sz="2400" dirty="0" smtClean="0"/>
              <a:t>Once the debate has concluded, the Bill must be put to a vote.</a:t>
            </a:r>
          </a:p>
          <a:p>
            <a:r>
              <a:rPr lang="en-US" sz="2400" dirty="0" smtClean="0"/>
              <a:t> </a:t>
            </a:r>
          </a:p>
          <a:p>
            <a:r>
              <a:rPr lang="en-US" sz="2400" dirty="0" smtClean="0"/>
              <a:t>A quorum (which is half the total members of the House of Representatives)  must be present to vote. Only a simple majority is needed to pass the Bill.</a:t>
            </a:r>
          </a:p>
          <a:p>
            <a:endParaRPr lang="en-US" dirty="0"/>
          </a:p>
        </p:txBody>
      </p:sp>
      <p:pic>
        <p:nvPicPr>
          <p:cNvPr id="7171" name="Picture 3" descr="C:\Users\Laura\AppData\Local\Microsoft\Windows\Temporary Internet Files\Content.IE5\6A2XI98M\MC9002513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573" y="4038600"/>
            <a:ext cx="2561734" cy="2564323"/>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Connector 2"/>
          <p:cNvSpPr/>
          <p:nvPr/>
        </p:nvSpPr>
        <p:spPr>
          <a:xfrm>
            <a:off x="4283840" y="5659582"/>
            <a:ext cx="457200" cy="457200"/>
          </a:xfrm>
          <a:prstGeom prst="flowChartConnec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00800" y="4038600"/>
            <a:ext cx="2209800" cy="830997"/>
          </a:xfrm>
          <a:prstGeom prst="rect">
            <a:avLst/>
          </a:prstGeom>
          <a:noFill/>
        </p:spPr>
        <p:txBody>
          <a:bodyPr wrap="square" rtlCol="0">
            <a:spAutoFit/>
          </a:bodyPr>
          <a:lstStyle/>
          <a:p>
            <a:r>
              <a:rPr lang="en-US" sz="2400" b="1" dirty="0" smtClean="0"/>
              <a:t>Let’s update the map….</a:t>
            </a:r>
            <a:endParaRPr lang="en-US" sz="2400" b="1" dirty="0"/>
          </a:p>
        </p:txBody>
      </p:sp>
      <p:sp>
        <p:nvSpPr>
          <p:cNvPr id="7" name="Action Button: Back or Previous 6">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437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491" y="161432"/>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ata 4"/>
          <p:cNvSpPr/>
          <p:nvPr/>
        </p:nvSpPr>
        <p:spPr>
          <a:xfrm>
            <a:off x="5957452" y="313247"/>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3075" name="Picture 3"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8325" y="1995017"/>
            <a:ext cx="1828800" cy="12883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799" y="1120305"/>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Data 1"/>
          <p:cNvSpPr/>
          <p:nvPr/>
        </p:nvSpPr>
        <p:spPr>
          <a:xfrm>
            <a:off x="254987" y="300083"/>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19" name="Circular Arrow 18"/>
          <p:cNvSpPr/>
          <p:nvPr/>
        </p:nvSpPr>
        <p:spPr>
          <a:xfrm rot="5400000">
            <a:off x="6813922" y="468705"/>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Data 2"/>
          <p:cNvSpPr/>
          <p:nvPr/>
        </p:nvSpPr>
        <p:spPr>
          <a:xfrm>
            <a:off x="2133600" y="304801"/>
            <a:ext cx="2334491" cy="1019534"/>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Bill Introduced in either House</a:t>
            </a:r>
            <a:endParaRPr lang="en-US" b="1" dirty="0">
              <a:solidFill>
                <a:srgbClr val="FFFF00"/>
              </a:solidFill>
            </a:endParaRPr>
          </a:p>
        </p:txBody>
      </p:sp>
      <p:sp>
        <p:nvSpPr>
          <p:cNvPr id="4" name="Flowchart: Data 3"/>
          <p:cNvSpPr/>
          <p:nvPr/>
        </p:nvSpPr>
        <p:spPr>
          <a:xfrm>
            <a:off x="4038600" y="313247"/>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Assigned number</a:t>
            </a:r>
            <a:endParaRPr lang="en-US" sz="2000" b="1" dirty="0">
              <a:solidFill>
                <a:srgbClr val="FFFF00"/>
              </a:solidFill>
            </a:endParaRPr>
          </a:p>
        </p:txBody>
      </p:sp>
      <p:cxnSp>
        <p:nvCxnSpPr>
          <p:cNvPr id="6" name="Straight Connector 5"/>
          <p:cNvCxnSpPr/>
          <p:nvPr/>
        </p:nvCxnSpPr>
        <p:spPr>
          <a:xfrm>
            <a:off x="1422232" y="818791"/>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9777" y="818791"/>
            <a:ext cx="3498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2" descr="C:\Users\Laura\AppData\Local\Microsoft\Windows\Temporary Internet Files\Content.IE5\KOUPB1RF\MC9004113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873" y="933038"/>
            <a:ext cx="953209" cy="7651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00745" y="1113439"/>
            <a:ext cx="124691" cy="584775"/>
          </a:xfrm>
          <a:prstGeom prst="rect">
            <a:avLst/>
          </a:prstGeom>
          <a:noFill/>
        </p:spPr>
        <p:txBody>
          <a:bodyPr wrap="square" rtlCol="0">
            <a:spAutoFit/>
          </a:bodyPr>
          <a:lstStyle/>
          <a:p>
            <a:pPr algn="ctr"/>
            <a:r>
              <a:rPr lang="en-US" sz="3200" b="1" dirty="0" smtClean="0"/>
              <a:t>!</a:t>
            </a:r>
            <a:endParaRPr lang="en-US" sz="3200" b="1" dirty="0"/>
          </a:p>
        </p:txBody>
      </p:sp>
      <p:pic>
        <p:nvPicPr>
          <p:cNvPr id="3078" name="Picture 6"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69" y="2441905"/>
            <a:ext cx="1828800" cy="128839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476999" y="954507"/>
            <a:ext cx="4572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Circular Arrow 43"/>
          <p:cNvSpPr/>
          <p:nvPr/>
        </p:nvSpPr>
        <p:spPr>
          <a:xfrm rot="16200000" flipH="1">
            <a:off x="297931" y="1827546"/>
            <a:ext cx="2124076"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a:off x="7391399" y="940652"/>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lowchart: Data 22"/>
          <p:cNvSpPr/>
          <p:nvPr/>
        </p:nvSpPr>
        <p:spPr>
          <a:xfrm flipH="1">
            <a:off x="415650" y="1698215"/>
            <a:ext cx="2334491" cy="94099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Favorable report of Bill</a:t>
            </a:r>
            <a:endParaRPr lang="en-US" sz="2000" b="1" dirty="0">
              <a:solidFill>
                <a:srgbClr val="FFFF00"/>
              </a:solidFill>
            </a:endParaRPr>
          </a:p>
        </p:txBody>
      </p:sp>
      <p:sp>
        <p:nvSpPr>
          <p:cNvPr id="21" name="Flowchart: Data 20"/>
          <p:cNvSpPr/>
          <p:nvPr/>
        </p:nvSpPr>
        <p:spPr>
          <a:xfrm flipH="1">
            <a:off x="4800599" y="1702165"/>
            <a:ext cx="2486889" cy="93704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Committee</a:t>
            </a:r>
            <a:endParaRPr lang="en-US" sz="2000" b="1" dirty="0">
              <a:solidFill>
                <a:srgbClr val="FFFF00"/>
              </a:solidFill>
            </a:endParaRPr>
          </a:p>
        </p:txBody>
      </p:sp>
      <p:pic>
        <p:nvPicPr>
          <p:cNvPr id="26"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0625" y="1716021"/>
            <a:ext cx="1295400" cy="923192"/>
          </a:xfrm>
          <a:prstGeom prst="rect">
            <a:avLst/>
          </a:prstGeom>
          <a:solidFill>
            <a:srgbClr val="0070C0"/>
          </a:solidFill>
        </p:spPr>
      </p:pic>
      <p:sp>
        <p:nvSpPr>
          <p:cNvPr id="22" name="Flowchart: Data 21"/>
          <p:cNvSpPr/>
          <p:nvPr/>
        </p:nvSpPr>
        <p:spPr>
          <a:xfrm flipH="1">
            <a:off x="2871353" y="1702165"/>
            <a:ext cx="2334491" cy="93704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Sub-Committee</a:t>
            </a:r>
            <a:endParaRPr lang="en-US" sz="2000" b="1" dirty="0">
              <a:solidFill>
                <a:srgbClr val="FFFF00"/>
              </a:solidFill>
            </a:endParaRPr>
          </a:p>
        </p:txBody>
      </p:sp>
      <p:pic>
        <p:nvPicPr>
          <p:cNvPr id="29"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3583" y="1702164"/>
            <a:ext cx="1219199" cy="937048"/>
          </a:xfrm>
          <a:prstGeom prst="rect">
            <a:avLst/>
          </a:prstGeom>
          <a:solidFill>
            <a:srgbClr val="0070C0"/>
          </a:solidFill>
        </p:spPr>
      </p:pic>
      <p:cxnSp>
        <p:nvCxnSpPr>
          <p:cNvPr id="30" name="Straight Connector 29"/>
          <p:cNvCxnSpPr/>
          <p:nvPr/>
        </p:nvCxnSpPr>
        <p:spPr>
          <a:xfrm>
            <a:off x="8118762" y="1066800"/>
            <a:ext cx="387927" cy="25753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87992" y="3543013"/>
            <a:ext cx="615242" cy="5665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8167251" y="2171413"/>
            <a:ext cx="290948" cy="16250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Flowchart: Data 38"/>
          <p:cNvSpPr/>
          <p:nvPr/>
        </p:nvSpPr>
        <p:spPr>
          <a:xfrm>
            <a:off x="659778" y="3304456"/>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38" name="Straight Connector 37"/>
          <p:cNvCxnSpPr/>
          <p:nvPr/>
        </p:nvCxnSpPr>
        <p:spPr>
          <a:xfrm>
            <a:off x="8672940" y="1540993"/>
            <a:ext cx="0" cy="447097"/>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4593" y="3810000"/>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91851" y="2524913"/>
            <a:ext cx="109106"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5513" y="3229285"/>
            <a:ext cx="215444" cy="29440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6200000" flipH="1">
            <a:off x="1875533" y="2760582"/>
            <a:ext cx="2514016" cy="3032460"/>
          </a:xfrm>
          <a:prstGeom prst="arc">
            <a:avLst/>
          </a:prstGeom>
          <a:ln w="777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3" name="Picture 2" descr="C:\Users\Laura\AppData\Local\Microsoft\Windows\Temporary Internet Files\Content.IE5\6A2XI98M\MC9004315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05947" y="570812"/>
            <a:ext cx="1960946" cy="822809"/>
          </a:xfrm>
          <a:prstGeom prst="rect">
            <a:avLst/>
          </a:prstGeom>
          <a:noFill/>
          <a:extLst>
            <a:ext uri="{909E8E84-426E-40DD-AFC4-6F175D3DCCD1}">
              <a14:hiddenFill xmlns:a14="http://schemas.microsoft.com/office/drawing/2010/main">
                <a:solidFill>
                  <a:srgbClr val="FFFFFF"/>
                </a:solidFill>
              </a14:hiddenFill>
            </a:ext>
          </a:extLst>
        </p:spPr>
      </p:pic>
      <p:sp>
        <p:nvSpPr>
          <p:cNvPr id="43" name="Flowchart: Data 42"/>
          <p:cNvSpPr/>
          <p:nvPr/>
        </p:nvSpPr>
        <p:spPr>
          <a:xfrm>
            <a:off x="2229311" y="2971799"/>
            <a:ext cx="1819044" cy="958413"/>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2" name="Straight Connector 41"/>
          <p:cNvCxnSpPr/>
          <p:nvPr/>
        </p:nvCxnSpPr>
        <p:spPr>
          <a:xfrm>
            <a:off x="2481589" y="3628945"/>
            <a:ext cx="241593"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6" name="Picture 2" descr="C:\Users\Laura\AppData\Local\Microsoft\Windows\Temporary Internet Files\Content.IE5\BX1GF9HK\MC9004113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277187" y="3162299"/>
            <a:ext cx="1328486" cy="1066801"/>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p:cNvCxnSpPr/>
          <p:nvPr/>
        </p:nvCxnSpPr>
        <p:spPr>
          <a:xfrm>
            <a:off x="1598876" y="4292970"/>
            <a:ext cx="193963" cy="440908"/>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5" name="Picture 9" descr="C:\Users\Laura\AppData\Local\Microsoft\Windows\Temporary Internet Files\Content.IE5\ALF8MRL6\MC900293146[1].wmf"/>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581172" y="3206409"/>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10" descr="C:\Users\Laura\AppData\Local\Microsoft\Windows\Temporary Internet Files\Content.IE5\ALF8MRL6\MC90029314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314912" y="4513424"/>
            <a:ext cx="914399" cy="789604"/>
          </a:xfrm>
          <a:prstGeom prst="rect">
            <a:avLst/>
          </a:prstGeom>
          <a:noFill/>
          <a:extLst>
            <a:ext uri="{909E8E84-426E-40DD-AFC4-6F175D3DCCD1}">
              <a14:hiddenFill xmlns:a14="http://schemas.microsoft.com/office/drawing/2010/main">
                <a:solidFill>
                  <a:srgbClr val="FFFFFF"/>
                </a:solidFill>
              </a14:hiddenFill>
            </a:ext>
          </a:extLst>
        </p:spPr>
      </p:pic>
      <p:sp>
        <p:nvSpPr>
          <p:cNvPr id="51" name="Flowchart: Data 50"/>
          <p:cNvSpPr/>
          <p:nvPr/>
        </p:nvSpPr>
        <p:spPr>
          <a:xfrm>
            <a:off x="3743841" y="2971800"/>
            <a:ext cx="1818759" cy="96987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H.O.R. Floor Debate</a:t>
            </a:r>
            <a:endParaRPr lang="en-US" sz="1600" b="1" dirty="0">
              <a:solidFill>
                <a:srgbClr val="FFFF00"/>
              </a:solidFill>
            </a:endParaRPr>
          </a:p>
        </p:txBody>
      </p:sp>
      <p:cxnSp>
        <p:nvCxnSpPr>
          <p:cNvPr id="54" name="Straight Connector 53"/>
          <p:cNvCxnSpPr/>
          <p:nvPr/>
        </p:nvCxnSpPr>
        <p:spPr>
          <a:xfrm>
            <a:off x="2481589" y="5400417"/>
            <a:ext cx="518683" cy="87051"/>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474831" y="5044426"/>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Sen. Floor Debate</a:t>
            </a:r>
            <a:endParaRPr lang="en-US" dirty="0">
              <a:solidFill>
                <a:srgbClr val="FFFF00"/>
              </a:solidFill>
            </a:endParaRPr>
          </a:p>
        </p:txBody>
      </p:sp>
      <p:sp>
        <p:nvSpPr>
          <p:cNvPr id="48" name="Arc 47"/>
          <p:cNvSpPr/>
          <p:nvPr/>
        </p:nvSpPr>
        <p:spPr>
          <a:xfrm rot="5764562" flipH="1">
            <a:off x="5969648" y="2676344"/>
            <a:ext cx="1688452" cy="3127494"/>
          </a:xfrm>
          <a:prstGeom prst="arc">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lowchart: Data 55"/>
          <p:cNvSpPr/>
          <p:nvPr/>
        </p:nvSpPr>
        <p:spPr>
          <a:xfrm rot="16036456" flipV="1">
            <a:off x="7636079" y="4449508"/>
            <a:ext cx="1546868" cy="69839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45" name="Flowchart: Data 44"/>
          <p:cNvSpPr/>
          <p:nvPr/>
        </p:nvSpPr>
        <p:spPr>
          <a:xfrm>
            <a:off x="5284396" y="2971798"/>
            <a:ext cx="1840301" cy="958413"/>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Com. Of Whole Present</a:t>
            </a:r>
            <a:endParaRPr lang="en-US" sz="2000" b="1" dirty="0">
              <a:solidFill>
                <a:srgbClr val="FFFF00"/>
              </a:solidFill>
            </a:endParaRPr>
          </a:p>
        </p:txBody>
      </p:sp>
      <p:pic>
        <p:nvPicPr>
          <p:cNvPr id="47" name="Picture 3" descr="C:\Users\Laura\AppData\Local\Microsoft\Windows\Temporary Internet Files\Content.IE5\7C09GE5B\MC90041143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1351" y="2900085"/>
            <a:ext cx="1394674" cy="111330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8167251" y="3892939"/>
            <a:ext cx="178315" cy="346601"/>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Left Arrow Callout 8"/>
          <p:cNvSpPr/>
          <p:nvPr/>
        </p:nvSpPr>
        <p:spPr>
          <a:xfrm>
            <a:off x="7637071" y="3034004"/>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cxnSp>
        <p:nvCxnSpPr>
          <p:cNvPr id="55" name="Straight Connector 54"/>
          <p:cNvCxnSpPr/>
          <p:nvPr/>
        </p:nvCxnSpPr>
        <p:spPr>
          <a:xfrm>
            <a:off x="2262686" y="5239032"/>
            <a:ext cx="318486" cy="22045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345566" y="4495137"/>
            <a:ext cx="31115" cy="41308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8194" name="Picture 2" descr="C:\Users\Laura\AppData\Local\Microsoft\Windows\Temporary Internet Files\Content.IE5\6A2XI98M\MC90025137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78315" y="4908226"/>
            <a:ext cx="904342" cy="905256"/>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8312725" y="5496601"/>
            <a:ext cx="232003" cy="163813"/>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Callout 23"/>
          <p:cNvSpPr/>
          <p:nvPr/>
        </p:nvSpPr>
        <p:spPr>
          <a:xfrm>
            <a:off x="6044043" y="4239540"/>
            <a:ext cx="1956956" cy="157394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a:t>
            </a:r>
            <a:r>
              <a:rPr lang="en-US" b="1" dirty="0" smtClean="0">
                <a:solidFill>
                  <a:schemeClr val="tx1"/>
                </a:solidFill>
              </a:rPr>
              <a:t>majority of the quorum needed</a:t>
            </a:r>
            <a:endParaRPr lang="en-US" b="1" dirty="0">
              <a:solidFill>
                <a:schemeClr val="tx1"/>
              </a:solidFill>
            </a:endParaRPr>
          </a:p>
        </p:txBody>
      </p:sp>
      <p:pic>
        <p:nvPicPr>
          <p:cNvPr id="58" name="Picture 9" descr="C:\Users\Laura\AppData\Local\Microsoft\Windows\Temporary Internet Files\Content.IE5\ALF8MRL6\MC900293146[1].wmf"/>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011386" y="5674269"/>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Action Button: Forward or Next 58">
            <a:hlinkClick r:id="" action="ppaction://hlinkshowjump?jump=nextslide" highlightClick="1"/>
          </p:cNvPr>
          <p:cNvSpPr/>
          <p:nvPr/>
        </p:nvSpPr>
        <p:spPr>
          <a:xfrm>
            <a:off x="6204546" y="5963484"/>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ction Button: Back or Previous 59">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775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769927" cy="892552"/>
          </a:xfrm>
          <a:prstGeom prst="rect">
            <a:avLst/>
          </a:prstGeom>
          <a:noFill/>
        </p:spPr>
        <p:txBody>
          <a:bodyPr wrap="square" rtlCol="0">
            <a:spAutoFit/>
          </a:bodyPr>
          <a:lstStyle/>
          <a:p>
            <a:pPr algn="ctr"/>
            <a:r>
              <a:rPr lang="en-US" sz="5200" dirty="0" smtClean="0">
                <a:solidFill>
                  <a:schemeClr val="bg1"/>
                </a:solidFill>
                <a:latin typeface="Stencil" pitchFamily="82" charset="0"/>
              </a:rPr>
              <a:t>The road for </a:t>
            </a:r>
            <a:r>
              <a:rPr lang="en-US" sz="5200" dirty="0" smtClean="0">
                <a:solidFill>
                  <a:srgbClr val="0070C0"/>
                </a:solidFill>
                <a:latin typeface="Stencil" pitchFamily="82" charset="0"/>
              </a:rPr>
              <a:t>the senate</a:t>
            </a:r>
            <a:endParaRPr lang="en-US" sz="5200" dirty="0">
              <a:solidFill>
                <a:srgbClr val="0070C0"/>
              </a:solidFill>
              <a:latin typeface="Stencil" pitchFamily="82" charset="0"/>
            </a:endParaRPr>
          </a:p>
        </p:txBody>
      </p:sp>
      <p:sp>
        <p:nvSpPr>
          <p:cNvPr id="6" name="TextBox 5"/>
          <p:cNvSpPr txBox="1"/>
          <p:nvPr/>
        </p:nvSpPr>
        <p:spPr>
          <a:xfrm>
            <a:off x="381000" y="1884218"/>
            <a:ext cx="7315200" cy="4093428"/>
          </a:xfrm>
          <a:prstGeom prst="rect">
            <a:avLst/>
          </a:prstGeom>
          <a:noFill/>
        </p:spPr>
        <p:txBody>
          <a:bodyPr wrap="square" rtlCol="0">
            <a:spAutoFit/>
          </a:bodyPr>
          <a:lstStyle/>
          <a:p>
            <a:r>
              <a:rPr lang="en-US" sz="2000" dirty="0" smtClean="0"/>
              <a:t>It is important to note that if a Bill has already passed through the House of Representatives, it need not go through the Committee steps.</a:t>
            </a:r>
          </a:p>
          <a:p>
            <a:r>
              <a:rPr lang="en-US" sz="2000" dirty="0" smtClean="0"/>
              <a:t>If it was introduced in the Senate, and has passed through the Committee process, it then moves to the Senate floor to debate. </a:t>
            </a:r>
          </a:p>
          <a:p>
            <a:endParaRPr lang="en-US" sz="2000" dirty="0"/>
          </a:p>
          <a:p>
            <a:r>
              <a:rPr lang="en-US" sz="2000" dirty="0" smtClean="0"/>
              <a:t>It is here that </a:t>
            </a:r>
            <a:r>
              <a:rPr lang="en-US" sz="2000" dirty="0" smtClean="0"/>
              <a:t>“Riders” (</a:t>
            </a:r>
            <a:r>
              <a:rPr lang="en-US" sz="2000" dirty="0" smtClean="0"/>
              <a:t>irreverent amendments </a:t>
            </a:r>
            <a:r>
              <a:rPr lang="en-US" sz="2000" dirty="0" smtClean="0"/>
              <a:t>that have nothing to do with the subject of the </a:t>
            </a:r>
            <a:r>
              <a:rPr lang="en-US" sz="2000" dirty="0" smtClean="0"/>
              <a:t>Bill) are added. They are like hitchhikers who want </a:t>
            </a:r>
            <a:r>
              <a:rPr lang="en-US" sz="2000" dirty="0" smtClean="0"/>
              <a:t>to ‘ride’ </a:t>
            </a:r>
            <a:r>
              <a:rPr lang="en-US" sz="2000" dirty="0" smtClean="0"/>
              <a:t>through a </a:t>
            </a:r>
            <a:r>
              <a:rPr lang="en-US" sz="2000" dirty="0" smtClean="0"/>
              <a:t>passage of </a:t>
            </a:r>
            <a:r>
              <a:rPr lang="en-US" sz="2000" dirty="0" smtClean="0"/>
              <a:t>Congress.</a:t>
            </a:r>
            <a:endParaRPr lang="en-US" sz="2000" dirty="0" smtClean="0"/>
          </a:p>
          <a:p>
            <a:endParaRPr lang="en-US" sz="2000" dirty="0" smtClean="0"/>
          </a:p>
          <a:p>
            <a:r>
              <a:rPr lang="en-US" sz="2000" dirty="0" smtClean="0"/>
              <a:t>The Senate has no Committee of the Whole rule, nor is there a limit regarding the amount of time for debate, which can lead to some trouble…..</a:t>
            </a:r>
            <a:endParaRPr lang="en-US" sz="2000" dirty="0"/>
          </a:p>
        </p:txBody>
      </p:sp>
      <p:pic>
        <p:nvPicPr>
          <p:cNvPr id="1027" name="Picture 3" descr="C:\Users\Laura\AppData\Local\Microsoft\Windows\Temporary Internet Files\Content.IE5\KOUPB1RF\MC9003115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21333">
            <a:off x="7755238" y="3870616"/>
            <a:ext cx="906733" cy="923761"/>
          </a:xfrm>
          <a:prstGeom prst="rect">
            <a:avLst/>
          </a:prstGeom>
          <a:solidFill>
            <a:srgbClr val="FFFF00"/>
          </a:solidFill>
          <a:ln w="53975">
            <a:solidFill>
              <a:schemeClr val="tx1"/>
            </a:solidFill>
          </a:ln>
        </p:spPr>
      </p:pic>
      <p:pic>
        <p:nvPicPr>
          <p:cNvPr id="1029" name="Picture 5" descr="C:\Users\Laura\AppData\Local\Microsoft\Windows\Temporary Internet Files\Content.IE5\7C09GE5B\MC9004114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392" y="2057400"/>
            <a:ext cx="1457913" cy="1163782"/>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Forward or Next 8">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2192" y="6172200"/>
            <a:ext cx="749808" cy="6858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988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1524000"/>
          </a:xfrm>
        </p:spPr>
        <p:txBody>
          <a:bodyPr/>
          <a:lstStyle/>
          <a:p>
            <a:r>
              <a:rPr lang="en-US" sz="4800" dirty="0">
                <a:latin typeface="Stencil" pitchFamily="82" charset="0"/>
              </a:rPr>
              <a:t>The road for </a:t>
            </a:r>
            <a:r>
              <a:rPr lang="en-US" sz="4800" dirty="0">
                <a:solidFill>
                  <a:srgbClr val="0070C0"/>
                </a:solidFill>
                <a:latin typeface="Stencil" pitchFamily="82" charset="0"/>
              </a:rPr>
              <a:t>the </a:t>
            </a:r>
            <a:r>
              <a:rPr lang="en-US" sz="4800" dirty="0" smtClean="0">
                <a:solidFill>
                  <a:srgbClr val="0070C0"/>
                </a:solidFill>
                <a:latin typeface="Stencil" pitchFamily="82" charset="0"/>
              </a:rPr>
              <a:t>Senate</a:t>
            </a:r>
            <a:r>
              <a:rPr lang="en-US" dirty="0">
                <a:solidFill>
                  <a:srgbClr val="0070C0"/>
                </a:solidFill>
                <a:latin typeface="Stencil" pitchFamily="82" charset="0"/>
              </a:rPr>
              <a:t/>
            </a:r>
            <a:br>
              <a:rPr lang="en-US" dirty="0">
                <a:solidFill>
                  <a:srgbClr val="0070C0"/>
                </a:solidFill>
                <a:latin typeface="Stencil" pitchFamily="82" charset="0"/>
              </a:rPr>
            </a:br>
            <a:endParaRPr lang="en-US" dirty="0">
              <a:solidFill>
                <a:srgbClr val="0070C0"/>
              </a:solidFill>
            </a:endParaRPr>
          </a:p>
        </p:txBody>
      </p:sp>
      <p:sp>
        <p:nvSpPr>
          <p:cNvPr id="3" name="TextBox 2"/>
          <p:cNvSpPr txBox="1"/>
          <p:nvPr/>
        </p:nvSpPr>
        <p:spPr>
          <a:xfrm>
            <a:off x="152400" y="1676400"/>
            <a:ext cx="6324600" cy="5293757"/>
          </a:xfrm>
          <a:prstGeom prst="rect">
            <a:avLst/>
          </a:prstGeom>
          <a:noFill/>
        </p:spPr>
        <p:txBody>
          <a:bodyPr wrap="square" rtlCol="0">
            <a:spAutoFit/>
          </a:bodyPr>
          <a:lstStyle/>
          <a:p>
            <a:r>
              <a:rPr lang="en-US" sz="2000" dirty="0" smtClean="0"/>
              <a:t>Oh no! Traffic Jam! Some one has decided to Filibuster on the Senate floor.</a:t>
            </a:r>
          </a:p>
          <a:p>
            <a:r>
              <a:rPr lang="en-US" sz="2000" dirty="0" smtClean="0"/>
              <a:t>Because there is no limit on debate, sometimes Senators will make long-winded, often off topic speeches in order to prevent a vote from taking place.</a:t>
            </a:r>
          </a:p>
          <a:p>
            <a:endParaRPr lang="en-US" sz="2000" dirty="0"/>
          </a:p>
          <a:p>
            <a:r>
              <a:rPr lang="en-US" sz="2000" dirty="0" smtClean="0"/>
              <a:t>Luckily, there are two ways around this. The first is a Cloture Resolution. This is difficult and rarely used procedure that has 3/5ths of the Senate vote to break a filibuster. </a:t>
            </a:r>
          </a:p>
          <a:p>
            <a:endParaRPr lang="en-US" sz="2000" dirty="0"/>
          </a:p>
          <a:p>
            <a:r>
              <a:rPr lang="en-US" sz="2000" dirty="0" smtClean="0"/>
              <a:t>The second is a new process called Double Tracking. When a senator filibusters against a bill for a certain amount of time, it is temporarily set aside so that the Senate may move on with other business, rather than being tied up while someone talks around the clock.  </a:t>
            </a:r>
          </a:p>
          <a:p>
            <a:endParaRPr lang="en-US" dirty="0"/>
          </a:p>
        </p:txBody>
      </p:sp>
      <p:pic>
        <p:nvPicPr>
          <p:cNvPr id="2053" name="Picture 5" descr="C:\Users\Laura\AppData\Local\Microsoft\Windows\Temporary Internet Files\Content.IE5\S4YRMC4T\MC9003349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133600"/>
            <a:ext cx="1811682" cy="1143000"/>
          </a:xfrm>
          <a:prstGeom prst="rect">
            <a:avLst/>
          </a:prstGeom>
          <a:solidFill>
            <a:srgbClr val="FFFF00"/>
          </a:solidFill>
          <a:ln w="79375">
            <a:solidFill>
              <a:schemeClr val="tx1"/>
            </a:solidFill>
          </a:ln>
        </p:spPr>
      </p:pic>
      <p:pic>
        <p:nvPicPr>
          <p:cNvPr id="2056" name="Picture 8" descr="C:\Users\Laura\AppData\Local\Microsoft\Windows\Temporary Internet Files\Content.IE5\KOUPB1RF\MC900441952[1].wmf"/>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6782040" y="4323278"/>
            <a:ext cx="1396760" cy="1381125"/>
          </a:xfrm>
          <a:prstGeom prst="rect">
            <a:avLst/>
          </a:prstGeom>
          <a:solidFill>
            <a:srgbClr val="F3960D"/>
          </a:solidFill>
          <a:ln w="57150">
            <a:solidFill>
              <a:schemeClr val="tx1"/>
            </a:solidFill>
          </a:ln>
        </p:spPr>
      </p:pic>
      <p:sp>
        <p:nvSpPr>
          <p:cNvPr id="11" name="Action Button: Back or Previous 10">
            <a:hlinkClick r:id="" action="ppaction://hlinkshowjump?jump=previousslide" highlightClick="1"/>
          </p:cNvPr>
          <p:cNvSpPr/>
          <p:nvPr/>
        </p:nvSpPr>
        <p:spPr>
          <a:xfrm>
            <a:off x="6861633" y="6400264"/>
            <a:ext cx="1042416" cy="45773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8087591" y="6400264"/>
            <a:ext cx="904009" cy="447258"/>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218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Stencil" pitchFamily="82" charset="0"/>
              </a:rPr>
              <a:t>The road for the Senate</a:t>
            </a:r>
            <a:endParaRPr lang="en-US" sz="4400" dirty="0"/>
          </a:p>
        </p:txBody>
      </p:sp>
      <p:sp>
        <p:nvSpPr>
          <p:cNvPr id="3" name="TextBox 2"/>
          <p:cNvSpPr txBox="1"/>
          <p:nvPr/>
        </p:nvSpPr>
        <p:spPr>
          <a:xfrm>
            <a:off x="457200" y="1905000"/>
            <a:ext cx="8382000" cy="1200329"/>
          </a:xfrm>
          <a:prstGeom prst="rect">
            <a:avLst/>
          </a:prstGeom>
          <a:noFill/>
        </p:spPr>
        <p:txBody>
          <a:bodyPr wrap="square" rtlCol="0">
            <a:spAutoFit/>
          </a:bodyPr>
          <a:lstStyle/>
          <a:p>
            <a:pPr algn="ctr"/>
            <a:r>
              <a:rPr lang="en-US" sz="2400" b="1" dirty="0" smtClean="0"/>
              <a:t>Once </a:t>
            </a:r>
            <a:r>
              <a:rPr lang="en-US" sz="2400" b="1" dirty="0" smtClean="0"/>
              <a:t>the Bill is put to a vote in the Senate, it can pass </a:t>
            </a:r>
            <a:r>
              <a:rPr lang="en-US" sz="2400" b="1" dirty="0" smtClean="0"/>
              <a:t>with a simple majority.</a:t>
            </a:r>
            <a:endParaRPr lang="en-US" sz="2400" b="1" dirty="0" smtClean="0"/>
          </a:p>
          <a:p>
            <a:endParaRPr lang="en-US" sz="2400" b="1" dirty="0"/>
          </a:p>
        </p:txBody>
      </p:sp>
      <p:pic>
        <p:nvPicPr>
          <p:cNvPr id="4" name="Picture 3" descr="C:\Users\Laura\AppData\Local\Microsoft\Windows\Temporary Internet Files\Content.IE5\6A2XI98M\MC9002513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105329"/>
            <a:ext cx="2561734" cy="2564323"/>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p:cNvSpPr/>
          <p:nvPr/>
        </p:nvSpPr>
        <p:spPr>
          <a:xfrm>
            <a:off x="4100267" y="4724400"/>
            <a:ext cx="457200" cy="457200"/>
          </a:xfrm>
          <a:prstGeom prst="flowChartConnec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8700" y="5676579"/>
            <a:ext cx="7239000" cy="954107"/>
          </a:xfrm>
          <a:prstGeom prst="rect">
            <a:avLst/>
          </a:prstGeom>
          <a:noFill/>
        </p:spPr>
        <p:txBody>
          <a:bodyPr wrap="square" rtlCol="0">
            <a:spAutoFit/>
          </a:bodyPr>
          <a:lstStyle/>
          <a:p>
            <a:r>
              <a:rPr lang="en-US" sz="2800" b="1" dirty="0" smtClean="0"/>
              <a:t>Looks like there is more updating to do, but we’ll have to move further down the page…..</a:t>
            </a:r>
            <a:endParaRPr lang="en-US" sz="2800" b="1" dirty="0"/>
          </a:p>
        </p:txBody>
      </p:sp>
      <p:sp>
        <p:nvSpPr>
          <p:cNvPr id="7" name="Action Button: Back or Previous 6">
            <a:hlinkClick r:id="" action="ppaction://hlinkshowjump?jump=previousslide" highlightClick="1"/>
          </p:cNvPr>
          <p:cNvSpPr/>
          <p:nvPr/>
        </p:nvSpPr>
        <p:spPr>
          <a:xfrm>
            <a:off x="12192" y="6153632"/>
            <a:ext cx="826008" cy="704368"/>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267700" y="6153632"/>
            <a:ext cx="876300" cy="693890"/>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79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71" y="0"/>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44" name="Circular Arrow 43"/>
          <p:cNvSpPr/>
          <p:nvPr/>
        </p:nvSpPr>
        <p:spPr>
          <a:xfrm rot="16200000" flipH="1">
            <a:off x="404363" y="-777071"/>
            <a:ext cx="2124076"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5350472" y="4016847"/>
            <a:ext cx="864217"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ata 38"/>
          <p:cNvSpPr/>
          <p:nvPr/>
        </p:nvSpPr>
        <p:spPr>
          <a:xfrm>
            <a:off x="816256" y="644195"/>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9" name="Straight Connector 48"/>
          <p:cNvCxnSpPr/>
          <p:nvPr/>
        </p:nvCxnSpPr>
        <p:spPr>
          <a:xfrm flipH="1" flipV="1">
            <a:off x="659778" y="873987"/>
            <a:ext cx="341957"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6016" y="305232"/>
            <a:ext cx="107722" cy="29440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6200000" flipH="1">
            <a:off x="1387511" y="-227794"/>
            <a:ext cx="2514016" cy="3032460"/>
          </a:xfrm>
          <a:prstGeom prst="arc">
            <a:avLst/>
          </a:prstGeom>
          <a:ln w="777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lowchart: Data 42"/>
          <p:cNvSpPr/>
          <p:nvPr/>
        </p:nvSpPr>
        <p:spPr>
          <a:xfrm>
            <a:off x="2325182" y="644194"/>
            <a:ext cx="1819044"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2" name="Straight Connector 41"/>
          <p:cNvCxnSpPr/>
          <p:nvPr/>
        </p:nvCxnSpPr>
        <p:spPr>
          <a:xfrm flipV="1">
            <a:off x="2446333" y="1139049"/>
            <a:ext cx="499154" cy="311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6" name="Picture 2" descr="C:\Users\Laura\AppData\Local\Microsoft\Windows\Temporary Internet Files\Content.IE5\BX1GF9HK\MC9004113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36402" y="616337"/>
            <a:ext cx="1328486" cy="1066801"/>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p:cNvCxnSpPr/>
          <p:nvPr/>
        </p:nvCxnSpPr>
        <p:spPr>
          <a:xfrm>
            <a:off x="1067244" y="1514476"/>
            <a:ext cx="206212" cy="299505"/>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Flowchart: Data 50"/>
          <p:cNvSpPr/>
          <p:nvPr/>
        </p:nvSpPr>
        <p:spPr>
          <a:xfrm>
            <a:off x="3540282" y="644195"/>
            <a:ext cx="1818759" cy="1011089"/>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H.O.R. Floor Debate</a:t>
            </a:r>
            <a:endParaRPr lang="en-US" sz="1600" b="1" dirty="0">
              <a:solidFill>
                <a:srgbClr val="FFFF00"/>
              </a:solidFill>
            </a:endParaRPr>
          </a:p>
        </p:txBody>
      </p:sp>
      <p:cxnSp>
        <p:nvCxnSpPr>
          <p:cNvPr id="54" name="Straight Connector 53"/>
          <p:cNvCxnSpPr/>
          <p:nvPr/>
        </p:nvCxnSpPr>
        <p:spPr>
          <a:xfrm>
            <a:off x="1949605" y="2357109"/>
            <a:ext cx="518683" cy="14877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325182" y="2126597"/>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Sen. Floor Debate</a:t>
            </a:r>
            <a:endParaRPr lang="en-US" dirty="0">
              <a:solidFill>
                <a:srgbClr val="FFFF00"/>
              </a:solidFill>
            </a:endParaRPr>
          </a:p>
        </p:txBody>
      </p:sp>
      <p:sp>
        <p:nvSpPr>
          <p:cNvPr id="48" name="Arc 47"/>
          <p:cNvSpPr/>
          <p:nvPr/>
        </p:nvSpPr>
        <p:spPr>
          <a:xfrm rot="5764562" flipH="1">
            <a:off x="6277240" y="341831"/>
            <a:ext cx="1688452" cy="3127494"/>
          </a:xfrm>
          <a:prstGeom prst="arc">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lowchart: Data 55"/>
          <p:cNvSpPr/>
          <p:nvPr/>
        </p:nvSpPr>
        <p:spPr>
          <a:xfrm rot="16036456" flipV="1">
            <a:off x="7893822" y="1970073"/>
            <a:ext cx="1546868" cy="69839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45" name="Flowchart: Data 44"/>
          <p:cNvSpPr/>
          <p:nvPr/>
        </p:nvSpPr>
        <p:spPr>
          <a:xfrm>
            <a:off x="5105400" y="655282"/>
            <a:ext cx="1840301" cy="100000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Com. Of Whole Present</a:t>
            </a:r>
            <a:endParaRPr lang="en-US" sz="2000" b="1" dirty="0">
              <a:solidFill>
                <a:srgbClr val="FFFF00"/>
              </a:solidFill>
            </a:endParaRPr>
          </a:p>
        </p:txBody>
      </p:sp>
      <p:pic>
        <p:nvPicPr>
          <p:cNvPr id="47" name="Picture 3" descr="C:\Users\Laura\AppData\Local\Microsoft\Windows\Temporary Internet Files\Content.IE5\7C09GE5B\MC9004114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772" y="582399"/>
            <a:ext cx="1394674" cy="111330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8382000" y="1366329"/>
            <a:ext cx="157545" cy="400502"/>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41402" y="2016370"/>
            <a:ext cx="318486" cy="22045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610302" y="1920053"/>
            <a:ext cx="31115" cy="41308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8194" name="Picture 2" descr="C:\Users\Laura\AppData\Local\Microsoft\Windows\Temporary Internet Files\Content.IE5\6A2XI98M\MC90025137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6225" y="2396268"/>
            <a:ext cx="904342" cy="905256"/>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8538159" y="2958495"/>
            <a:ext cx="232003" cy="163813"/>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Callout 23"/>
          <p:cNvSpPr/>
          <p:nvPr/>
        </p:nvSpPr>
        <p:spPr>
          <a:xfrm>
            <a:off x="6620838" y="1835913"/>
            <a:ext cx="1796453" cy="157394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a:t>
            </a:r>
            <a:r>
              <a:rPr lang="en-US" b="1" dirty="0" smtClean="0">
                <a:solidFill>
                  <a:schemeClr val="tx1"/>
                </a:solidFill>
              </a:rPr>
              <a:t>majority of the quorum needed</a:t>
            </a:r>
            <a:endParaRPr lang="en-US" b="1" dirty="0">
              <a:solidFill>
                <a:schemeClr val="tx1"/>
              </a:solidFill>
            </a:endParaRPr>
          </a:p>
        </p:txBody>
      </p:sp>
      <p:sp>
        <p:nvSpPr>
          <p:cNvPr id="61" name="Arc 60"/>
          <p:cNvSpPr/>
          <p:nvPr/>
        </p:nvSpPr>
        <p:spPr>
          <a:xfrm rot="5746233" flipH="1">
            <a:off x="3241905" y="1632864"/>
            <a:ext cx="1717769" cy="3395708"/>
          </a:xfrm>
          <a:prstGeom prst="arc">
            <a:avLst>
              <a:gd name="adj1" fmla="val 15761495"/>
              <a:gd name="adj2" fmla="val 0"/>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ectangle 58"/>
          <p:cNvSpPr/>
          <p:nvPr/>
        </p:nvSpPr>
        <p:spPr>
          <a:xfrm>
            <a:off x="3336256" y="2126597"/>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60" name="Picture 3" descr="C:\Users\Laura\AppData\Local\Microsoft\Windows\Temporary Internet Files\Content.IE5\7C09GE5B\MC9004114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373" y="1995136"/>
            <a:ext cx="1394674" cy="1113301"/>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Connector 67"/>
          <p:cNvCxnSpPr/>
          <p:nvPr/>
        </p:nvCxnSpPr>
        <p:spPr>
          <a:xfrm>
            <a:off x="5150188" y="2748511"/>
            <a:ext cx="361168" cy="20077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62" name="Picture 3" descr="C:\Users\Laura\AppData\Local\Microsoft\Windows\Temporary Internet Files\Content.IE5\KOUPB1RF\MC9003115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521333">
            <a:off x="3553289" y="3056867"/>
            <a:ext cx="617585" cy="629183"/>
          </a:xfrm>
          <a:prstGeom prst="rect">
            <a:avLst/>
          </a:prstGeom>
          <a:solidFill>
            <a:srgbClr val="FFFF00"/>
          </a:solidFill>
          <a:ln w="53975">
            <a:solidFill>
              <a:schemeClr val="tx1"/>
            </a:solidFill>
          </a:ln>
        </p:spPr>
      </p:pic>
      <p:sp>
        <p:nvSpPr>
          <p:cNvPr id="63" name="Left Arrow Callout 62"/>
          <p:cNvSpPr/>
          <p:nvPr/>
        </p:nvSpPr>
        <p:spPr>
          <a:xfrm>
            <a:off x="7370610" y="277272"/>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sp>
        <p:nvSpPr>
          <p:cNvPr id="64" name="Left Arrow Callout 63"/>
          <p:cNvSpPr/>
          <p:nvPr/>
        </p:nvSpPr>
        <p:spPr>
          <a:xfrm rot="20861390">
            <a:off x="4098288" y="1747133"/>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sp>
        <p:nvSpPr>
          <p:cNvPr id="89" name="Circular Arrow 88"/>
          <p:cNvSpPr/>
          <p:nvPr/>
        </p:nvSpPr>
        <p:spPr>
          <a:xfrm rot="12530864" flipH="1">
            <a:off x="5475724" y="4483662"/>
            <a:ext cx="2195823" cy="1573663"/>
          </a:xfrm>
          <a:prstGeom prst="circularArrow">
            <a:avLst/>
          </a:prstGeom>
          <a:solidFill>
            <a:schemeClr val="tx1"/>
          </a:solidFill>
          <a:ln w="593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6" name="Picture 5" descr="C:\Users\Laura\AppData\Local\Microsoft\Windows\Temporary Internet Files\Content.IE5\S4YRMC4T\MC90033496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7898" y="3240376"/>
            <a:ext cx="1811682" cy="1143000"/>
          </a:xfrm>
          <a:prstGeom prst="rect">
            <a:avLst/>
          </a:prstGeom>
          <a:solidFill>
            <a:srgbClr val="FFFF00"/>
          </a:solidFill>
          <a:ln w="79375">
            <a:solidFill>
              <a:schemeClr val="tx1"/>
            </a:solidFill>
          </a:ln>
        </p:spPr>
      </p:pic>
      <p:cxnSp>
        <p:nvCxnSpPr>
          <p:cNvPr id="73" name="Straight Connector 72"/>
          <p:cNvCxnSpPr/>
          <p:nvPr/>
        </p:nvCxnSpPr>
        <p:spPr>
          <a:xfrm>
            <a:off x="3519589" y="1149738"/>
            <a:ext cx="390179"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65" name="Picture 8" descr="C:\Users\Laura\AppData\Local\Microsoft\Windows\Temporary Internet Files\Content.IE5\KOUPB1RF\MC900441952[1].wmf"/>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rot="2623929">
            <a:off x="5045457" y="4945642"/>
            <a:ext cx="863370" cy="853705"/>
          </a:xfrm>
          <a:prstGeom prst="rect">
            <a:avLst/>
          </a:prstGeom>
          <a:solidFill>
            <a:srgbClr val="F3960D"/>
          </a:solidFill>
          <a:ln w="57150">
            <a:solidFill>
              <a:schemeClr val="tx1"/>
            </a:solidFill>
          </a:ln>
        </p:spPr>
      </p:pic>
      <p:pic>
        <p:nvPicPr>
          <p:cNvPr id="85" name="Picture 12" descr="C:\Users\Laura\AppData\Local\Microsoft\Windows\Temporary Internet Files\Content.IE5\KOUPB1RF\MC90041138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0772" y="3946285"/>
            <a:ext cx="1089000" cy="8741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5625119" y="4079288"/>
            <a:ext cx="399254" cy="707886"/>
          </a:xfrm>
          <a:prstGeom prst="rect">
            <a:avLst/>
          </a:prstGeom>
          <a:noFill/>
        </p:spPr>
        <p:txBody>
          <a:bodyPr wrap="square" rtlCol="0">
            <a:spAutoFit/>
          </a:bodyPr>
          <a:lstStyle/>
          <a:p>
            <a:pPr algn="ctr"/>
            <a:r>
              <a:rPr lang="en-US" sz="4000" b="1" dirty="0" smtClean="0"/>
              <a:t>!</a:t>
            </a:r>
            <a:endParaRPr lang="en-US" sz="4000" b="1" dirty="0"/>
          </a:p>
        </p:txBody>
      </p:sp>
      <p:sp>
        <p:nvSpPr>
          <p:cNvPr id="81" name="Right Arrow Callout 80"/>
          <p:cNvSpPr/>
          <p:nvPr/>
        </p:nvSpPr>
        <p:spPr>
          <a:xfrm>
            <a:off x="2955834" y="3808913"/>
            <a:ext cx="1775607" cy="914400"/>
          </a:xfrm>
          <a:prstGeom prst="rightArrowCallou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Filibuster Alert!</a:t>
            </a:r>
            <a:endParaRPr lang="en-US" dirty="0">
              <a:solidFill>
                <a:srgbClr val="FF0000"/>
              </a:solidFill>
            </a:endParaRPr>
          </a:p>
        </p:txBody>
      </p:sp>
      <p:sp>
        <p:nvSpPr>
          <p:cNvPr id="90" name="Rectangle 89"/>
          <p:cNvSpPr/>
          <p:nvPr/>
        </p:nvSpPr>
        <p:spPr>
          <a:xfrm>
            <a:off x="8281673" y="3246428"/>
            <a:ext cx="771168"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9" descr="C:\Users\Laura\AppData\Local\Microsoft\Windows\Temporary Internet Files\Content.IE5\ALF8MRL6\MC900293146[1].wmf"/>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233546" y="3895168"/>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2" name="Right Arrow Callout 81"/>
          <p:cNvSpPr/>
          <p:nvPr/>
        </p:nvSpPr>
        <p:spPr>
          <a:xfrm>
            <a:off x="1513254" y="4915296"/>
            <a:ext cx="3324644" cy="914400"/>
          </a:xfrm>
          <a:prstGeom prst="rightArrowCallout">
            <a:avLst/>
          </a:prstGeom>
          <a:solidFill>
            <a:schemeClr val="bg1"/>
          </a:solidFill>
          <a:ln w="47625">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End filibuster through Cloture or Double Tracking</a:t>
            </a:r>
            <a:endParaRPr lang="en-US" b="1" dirty="0">
              <a:solidFill>
                <a:schemeClr val="tx2"/>
              </a:solidFill>
            </a:endParaRPr>
          </a:p>
        </p:txBody>
      </p:sp>
      <p:sp>
        <p:nvSpPr>
          <p:cNvPr id="100" name="Rectangle 99"/>
          <p:cNvSpPr/>
          <p:nvPr/>
        </p:nvSpPr>
        <p:spPr>
          <a:xfrm rot="16200000">
            <a:off x="6822270" y="5294376"/>
            <a:ext cx="1010264"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descr="C:\Users\Laura\AppData\Local\Microsoft\Windows\Temporary Internet Files\Content.IE5\6A2XI98M\MC90025137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124" y="5270493"/>
            <a:ext cx="1009244" cy="1131140"/>
          </a:xfrm>
          <a:prstGeom prst="rect">
            <a:avLst/>
          </a:prstGeom>
          <a:noFill/>
          <a:extLst>
            <a:ext uri="{909E8E84-426E-40DD-AFC4-6F175D3DCCD1}">
              <a14:hiddenFill xmlns:a14="http://schemas.microsoft.com/office/drawing/2010/main">
                <a:solidFill>
                  <a:srgbClr val="FFFFFF"/>
                </a:solidFill>
              </a14:hiddenFill>
            </a:ext>
          </a:extLst>
        </p:spPr>
      </p:pic>
      <p:sp>
        <p:nvSpPr>
          <p:cNvPr id="93" name="Flowchart: Connector 92"/>
          <p:cNvSpPr/>
          <p:nvPr/>
        </p:nvSpPr>
        <p:spPr>
          <a:xfrm>
            <a:off x="6609275" y="5979349"/>
            <a:ext cx="232003" cy="226392"/>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8668396" y="3409855"/>
            <a:ext cx="0" cy="31821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98" name="Right Arrow Callout 97"/>
          <p:cNvSpPr/>
          <p:nvPr/>
        </p:nvSpPr>
        <p:spPr>
          <a:xfrm>
            <a:off x="2446333" y="5870807"/>
            <a:ext cx="3973261" cy="69745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simple majority is needed</a:t>
            </a:r>
            <a:endParaRPr lang="en-US" b="1" dirty="0">
              <a:solidFill>
                <a:schemeClr val="tx1"/>
              </a:solidFill>
            </a:endParaRPr>
          </a:p>
        </p:txBody>
      </p:sp>
      <p:pic>
        <p:nvPicPr>
          <p:cNvPr id="34" name="Picture 10" descr="C:\Users\Laura\AppData\Local\Microsoft\Windows\Temporary Internet Files\Content.IE5\ALF8MRL6\MC90029314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121466" y="5584547"/>
            <a:ext cx="914399" cy="789604"/>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Straight Connector 100"/>
          <p:cNvCxnSpPr/>
          <p:nvPr/>
        </p:nvCxnSpPr>
        <p:spPr>
          <a:xfrm flipH="1" flipV="1">
            <a:off x="5940216" y="5680087"/>
            <a:ext cx="208874" cy="155976"/>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05" name="Action Button: Back or Previous 104">
            <a:hlinkClick r:id="" action="ppaction://hlinkshowjump?jump=previousslide" highlightClick="1"/>
          </p:cNvPr>
          <p:cNvSpPr/>
          <p:nvPr/>
        </p:nvSpPr>
        <p:spPr>
          <a:xfrm>
            <a:off x="12192" y="6205740"/>
            <a:ext cx="804064" cy="652259"/>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Action Button: Forward or Next 105">
            <a:hlinkClick r:id="" action="ppaction://hlinkshowjump?jump=nextslide" highlightClick="1"/>
          </p:cNvPr>
          <p:cNvSpPr/>
          <p:nvPr/>
        </p:nvSpPr>
        <p:spPr>
          <a:xfrm>
            <a:off x="8382000" y="6205740"/>
            <a:ext cx="762000" cy="641782"/>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661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Break Time</a:t>
            </a:r>
            <a:endParaRPr lang="en-US" sz="5400" dirty="0">
              <a:latin typeface="Stencil" pitchFamily="82" charset="0"/>
            </a:endParaRPr>
          </a:p>
        </p:txBody>
      </p:sp>
      <p:sp>
        <p:nvSpPr>
          <p:cNvPr id="3" name="TextBox 2"/>
          <p:cNvSpPr txBox="1"/>
          <p:nvPr/>
        </p:nvSpPr>
        <p:spPr>
          <a:xfrm>
            <a:off x="838200" y="1752600"/>
            <a:ext cx="7162800" cy="707886"/>
          </a:xfrm>
          <a:prstGeom prst="rect">
            <a:avLst/>
          </a:prstGeom>
          <a:noFill/>
        </p:spPr>
        <p:txBody>
          <a:bodyPr wrap="square" rtlCol="0">
            <a:spAutoFit/>
          </a:bodyPr>
          <a:lstStyle/>
          <a:p>
            <a:r>
              <a:rPr lang="en-US" sz="2000" dirty="0" smtClean="0"/>
              <a:t>Let’s take some time to review the information we just covered and grab a candy bar while we’re at it….</a:t>
            </a:r>
            <a:endParaRPr lang="en-US" sz="2000" dirty="0"/>
          </a:p>
        </p:txBody>
      </p:sp>
      <p:sp>
        <p:nvSpPr>
          <p:cNvPr id="4" name="TextBox 3"/>
          <p:cNvSpPr txBox="1"/>
          <p:nvPr/>
        </p:nvSpPr>
        <p:spPr>
          <a:xfrm>
            <a:off x="381000" y="2488195"/>
            <a:ext cx="8305800" cy="1200329"/>
          </a:xfrm>
          <a:prstGeom prst="rect">
            <a:avLst/>
          </a:prstGeom>
          <a:noFill/>
        </p:spPr>
        <p:txBody>
          <a:bodyPr wrap="square" rtlCol="0">
            <a:spAutoFit/>
          </a:bodyPr>
          <a:lstStyle/>
          <a:p>
            <a:pPr algn="ctr"/>
            <a:r>
              <a:rPr lang="en-US" sz="2400" dirty="0" smtClean="0"/>
              <a:t>On the floor of the House of Representatives, the Bill is debated and amended, but who must be present for that to happen?</a:t>
            </a:r>
            <a:endParaRPr lang="en-US" sz="2400" dirty="0"/>
          </a:p>
        </p:txBody>
      </p:sp>
      <p:pic>
        <p:nvPicPr>
          <p:cNvPr id="4098" name="Picture 2" descr="C:\Users\Laura\AppData\Local\Microsoft\Windows\Temporary Internet Files\Content.IE5\BX1GF9HK\MC900290250[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505200"/>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aura\AppData\Local\Microsoft\Windows\Temporary Internet Files\Content.IE5\BX1GF9HK\MC900290250[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957898"/>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ura\AppData\Local\Microsoft\Windows\Temporary Internet Files\Content.IE5\BX1GF9HK\MC900290250[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84" y="5122751"/>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ura\AppData\Local\Microsoft\Windows\Temporary Internet Files\Content.IE5\BX1GF9HK\MC900290250[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429000"/>
            <a:ext cx="1076186" cy="12011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3886200"/>
            <a:ext cx="2514600" cy="646331"/>
          </a:xfrm>
          <a:prstGeom prst="rect">
            <a:avLst/>
          </a:prstGeom>
          <a:noFill/>
        </p:spPr>
        <p:txBody>
          <a:bodyPr wrap="square" rtlCol="0">
            <a:spAutoFit/>
          </a:bodyPr>
          <a:lstStyle/>
          <a:p>
            <a:r>
              <a:rPr lang="en-US" dirty="0" smtClean="0"/>
              <a:t>The Committee of the Whole</a:t>
            </a:r>
            <a:endParaRPr lang="en-US" dirty="0"/>
          </a:p>
        </p:txBody>
      </p:sp>
      <p:sp>
        <p:nvSpPr>
          <p:cNvPr id="9" name="TextBox 8"/>
          <p:cNvSpPr txBox="1"/>
          <p:nvPr/>
        </p:nvSpPr>
        <p:spPr>
          <a:xfrm>
            <a:off x="2057400" y="5410200"/>
            <a:ext cx="2133600" cy="369332"/>
          </a:xfrm>
          <a:prstGeom prst="rect">
            <a:avLst/>
          </a:prstGeom>
          <a:noFill/>
        </p:spPr>
        <p:txBody>
          <a:bodyPr wrap="square" rtlCol="0">
            <a:spAutoFit/>
          </a:bodyPr>
          <a:lstStyle/>
          <a:p>
            <a:r>
              <a:rPr lang="en-US" dirty="0" smtClean="0"/>
              <a:t>The President</a:t>
            </a:r>
            <a:endParaRPr lang="en-US" dirty="0"/>
          </a:p>
        </p:txBody>
      </p:sp>
      <p:sp>
        <p:nvSpPr>
          <p:cNvPr id="11" name="TextBox 10"/>
          <p:cNvSpPr txBox="1"/>
          <p:nvPr/>
        </p:nvSpPr>
        <p:spPr>
          <a:xfrm>
            <a:off x="6257786" y="3886200"/>
            <a:ext cx="2657614" cy="923330"/>
          </a:xfrm>
          <a:prstGeom prst="rect">
            <a:avLst/>
          </a:prstGeom>
          <a:noFill/>
        </p:spPr>
        <p:txBody>
          <a:bodyPr wrap="square" rtlCol="0">
            <a:spAutoFit/>
          </a:bodyPr>
          <a:lstStyle/>
          <a:p>
            <a:pPr algn="ctr"/>
            <a:r>
              <a:rPr lang="en-US" dirty="0" smtClean="0"/>
              <a:t>An even number of Republicans and Democrats</a:t>
            </a:r>
            <a:endParaRPr lang="en-US" dirty="0"/>
          </a:p>
        </p:txBody>
      </p:sp>
      <p:sp>
        <p:nvSpPr>
          <p:cNvPr id="12" name="TextBox 11"/>
          <p:cNvSpPr txBox="1"/>
          <p:nvPr/>
        </p:nvSpPr>
        <p:spPr>
          <a:xfrm>
            <a:off x="6629400" y="5392130"/>
            <a:ext cx="2209800" cy="400110"/>
          </a:xfrm>
          <a:prstGeom prst="rect">
            <a:avLst/>
          </a:prstGeom>
          <a:noFill/>
        </p:spPr>
        <p:txBody>
          <a:bodyPr wrap="square" rtlCol="0">
            <a:spAutoFit/>
          </a:bodyPr>
          <a:lstStyle/>
          <a:p>
            <a:r>
              <a:rPr lang="en-US" sz="2000" dirty="0" smtClean="0"/>
              <a:t>The Press Corps</a:t>
            </a:r>
            <a:endParaRPr lang="en-US" sz="2000" dirty="0"/>
          </a:p>
        </p:txBody>
      </p:sp>
      <p:sp>
        <p:nvSpPr>
          <p:cNvPr id="14" name="Action Button: Back or Previous 13">
            <a:hlinkClick r:id="rId5" action="ppaction://hlinksldjump" highlightClick="1"/>
          </p:cNvPr>
          <p:cNvSpPr/>
          <p:nvPr/>
        </p:nvSpPr>
        <p:spPr>
          <a:xfrm>
            <a:off x="12192" y="6323908"/>
            <a:ext cx="826008" cy="534092"/>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438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2001973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encil" pitchFamily="82" charset="0"/>
              </a:rPr>
              <a:t>Are you ready for a </a:t>
            </a:r>
            <a:r>
              <a:rPr lang="en-US" dirty="0" err="1" smtClean="0">
                <a:latin typeface="Stencil" pitchFamily="82" charset="0"/>
              </a:rPr>
              <a:t>roadtrip</a:t>
            </a:r>
            <a:r>
              <a:rPr lang="en-US" dirty="0" smtClean="0">
                <a:latin typeface="Stencil" pitchFamily="82" charset="0"/>
              </a:rPr>
              <a:t>?</a:t>
            </a:r>
            <a:endParaRPr lang="en-US" dirty="0">
              <a:latin typeface="Stencil" pitchFamily="82" charset="0"/>
            </a:endParaRPr>
          </a:p>
        </p:txBody>
      </p:sp>
      <p:sp>
        <p:nvSpPr>
          <p:cNvPr id="3" name="TextBox 2"/>
          <p:cNvSpPr txBox="1"/>
          <p:nvPr/>
        </p:nvSpPr>
        <p:spPr>
          <a:xfrm>
            <a:off x="761999" y="1752600"/>
            <a:ext cx="7853795" cy="4401205"/>
          </a:xfrm>
          <a:prstGeom prst="rect">
            <a:avLst/>
          </a:prstGeom>
          <a:noFill/>
        </p:spPr>
        <p:txBody>
          <a:bodyPr wrap="square" rtlCol="0">
            <a:spAutoFit/>
          </a:bodyPr>
          <a:lstStyle/>
          <a:p>
            <a:r>
              <a:rPr lang="en-US" sz="2000" dirty="0" smtClean="0"/>
              <a:t>The </a:t>
            </a:r>
            <a:r>
              <a:rPr lang="en-US" sz="2000" dirty="0" err="1" smtClean="0"/>
              <a:t>roadtrip</a:t>
            </a:r>
            <a:r>
              <a:rPr lang="en-US" sz="2000" dirty="0" smtClean="0"/>
              <a:t> is a great American pastime. Packing up your car, picking a destination on the map, and setting out, and making some stops along the way.</a:t>
            </a:r>
          </a:p>
          <a:p>
            <a:endParaRPr lang="en-US" sz="2000" dirty="0"/>
          </a:p>
          <a:p>
            <a:r>
              <a:rPr lang="en-US" sz="2000" dirty="0" smtClean="0"/>
              <a:t>Passing a Bill into Law, can be thought of like a </a:t>
            </a:r>
            <a:r>
              <a:rPr lang="en-US" sz="2000" dirty="0" err="1" smtClean="0"/>
              <a:t>roadtrip</a:t>
            </a:r>
            <a:r>
              <a:rPr lang="en-US" sz="2000" dirty="0" smtClean="0"/>
              <a:t>, but with a slightly confusing route to get to the final destination: The White House and the President’s Desk.</a:t>
            </a:r>
          </a:p>
          <a:p>
            <a:endParaRPr lang="en-US" sz="2000" dirty="0"/>
          </a:p>
          <a:p>
            <a:r>
              <a:rPr lang="en-US" sz="2000" dirty="0" smtClean="0"/>
              <a:t>When the road seems confusing, and may have some pitfalls, it is best to have a map. By the end of this exercise, you will have your very own map, that you will be able to use to help guide your studies.</a:t>
            </a:r>
          </a:p>
          <a:p>
            <a:endParaRPr lang="en-US" sz="2000" dirty="0"/>
          </a:p>
          <a:p>
            <a:r>
              <a:rPr lang="en-US" sz="2000" dirty="0" smtClean="0"/>
              <a:t>So grab the cooler, your sunglasses, and don’t forget to call shotgun, because we’re hitting the road!</a:t>
            </a:r>
            <a:endParaRPr lang="en-US" sz="2000" dirty="0"/>
          </a:p>
        </p:txBody>
      </p:sp>
      <p:sp>
        <p:nvSpPr>
          <p:cNvPr id="4" name="Action Button: Forward or Next 3">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0" y="6191012"/>
            <a:ext cx="762000" cy="65651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256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1484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Break Time</a:t>
            </a:r>
            <a:endParaRPr lang="en-US" sz="5400" dirty="0">
              <a:latin typeface="Stencil" pitchFamily="82" charset="0"/>
            </a:endParaRPr>
          </a:p>
        </p:txBody>
      </p:sp>
      <p:sp>
        <p:nvSpPr>
          <p:cNvPr id="4" name="TextBox 3"/>
          <p:cNvSpPr txBox="1"/>
          <p:nvPr/>
        </p:nvSpPr>
        <p:spPr>
          <a:xfrm>
            <a:off x="381000" y="1676400"/>
            <a:ext cx="8305800" cy="1200329"/>
          </a:xfrm>
          <a:prstGeom prst="rect">
            <a:avLst/>
          </a:prstGeom>
          <a:noFill/>
        </p:spPr>
        <p:txBody>
          <a:bodyPr wrap="square" rtlCol="0">
            <a:spAutoFit/>
          </a:bodyPr>
          <a:lstStyle/>
          <a:p>
            <a:pPr algn="ctr"/>
            <a:r>
              <a:rPr lang="en-US" sz="2400" dirty="0" smtClean="0"/>
              <a:t>During debate of a Bill in the Senate, what is it called when a member decides to give a long speech to block a vote on a Bill?</a:t>
            </a:r>
            <a:endParaRPr lang="en-US" sz="2400" dirty="0"/>
          </a:p>
        </p:txBody>
      </p:sp>
      <p:pic>
        <p:nvPicPr>
          <p:cNvPr id="4098" name="Picture 2" descr="C:\Users\Laura\AppData\Local\Microsoft\Windows\Temporary Internet Files\Content.IE5\BX1GF9HK\MC900290250[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505200"/>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aura\AppData\Local\Microsoft\Windows\Temporary Internet Files\Content.IE5\BX1GF9HK\MC900290250[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957898"/>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ura\AppData\Local\Microsoft\Windows\Temporary Internet Files\Content.IE5\BX1GF9HK\MC900290250[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84" y="5122751"/>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ura\AppData\Local\Microsoft\Windows\Temporary Internet Files\Content.IE5\BX1GF9HK\MC900290250[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429000"/>
            <a:ext cx="1076186" cy="12011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3886200"/>
            <a:ext cx="2514600" cy="369332"/>
          </a:xfrm>
          <a:prstGeom prst="rect">
            <a:avLst/>
          </a:prstGeom>
          <a:noFill/>
        </p:spPr>
        <p:txBody>
          <a:bodyPr wrap="square" rtlCol="0">
            <a:spAutoFit/>
          </a:bodyPr>
          <a:lstStyle/>
          <a:p>
            <a:r>
              <a:rPr lang="en-US" dirty="0" smtClean="0"/>
              <a:t>A Buster Brown</a:t>
            </a:r>
            <a:endParaRPr lang="en-US" dirty="0"/>
          </a:p>
        </p:txBody>
      </p:sp>
      <p:sp>
        <p:nvSpPr>
          <p:cNvPr id="9" name="TextBox 8"/>
          <p:cNvSpPr txBox="1"/>
          <p:nvPr/>
        </p:nvSpPr>
        <p:spPr>
          <a:xfrm>
            <a:off x="2057400" y="5410200"/>
            <a:ext cx="2133600" cy="369332"/>
          </a:xfrm>
          <a:prstGeom prst="rect">
            <a:avLst/>
          </a:prstGeom>
          <a:noFill/>
        </p:spPr>
        <p:txBody>
          <a:bodyPr wrap="square" rtlCol="0">
            <a:spAutoFit/>
          </a:bodyPr>
          <a:lstStyle/>
          <a:p>
            <a:r>
              <a:rPr lang="en-US" dirty="0" smtClean="0"/>
              <a:t>A Snoozer</a:t>
            </a:r>
            <a:endParaRPr lang="en-US" dirty="0"/>
          </a:p>
        </p:txBody>
      </p:sp>
      <p:sp>
        <p:nvSpPr>
          <p:cNvPr id="11" name="TextBox 10"/>
          <p:cNvSpPr txBox="1"/>
          <p:nvPr/>
        </p:nvSpPr>
        <p:spPr>
          <a:xfrm>
            <a:off x="6257786" y="3886200"/>
            <a:ext cx="2657614" cy="369332"/>
          </a:xfrm>
          <a:prstGeom prst="rect">
            <a:avLst/>
          </a:prstGeom>
          <a:noFill/>
        </p:spPr>
        <p:txBody>
          <a:bodyPr wrap="square" rtlCol="0">
            <a:spAutoFit/>
          </a:bodyPr>
          <a:lstStyle/>
          <a:p>
            <a:pPr algn="ctr"/>
            <a:r>
              <a:rPr lang="en-US" dirty="0" smtClean="0"/>
              <a:t>A Filibuster</a:t>
            </a:r>
            <a:endParaRPr lang="en-US" dirty="0"/>
          </a:p>
        </p:txBody>
      </p:sp>
      <p:sp>
        <p:nvSpPr>
          <p:cNvPr id="12" name="TextBox 11"/>
          <p:cNvSpPr txBox="1"/>
          <p:nvPr/>
        </p:nvSpPr>
        <p:spPr>
          <a:xfrm>
            <a:off x="6629400" y="5392130"/>
            <a:ext cx="2209800" cy="400110"/>
          </a:xfrm>
          <a:prstGeom prst="rect">
            <a:avLst/>
          </a:prstGeom>
          <a:noFill/>
        </p:spPr>
        <p:txBody>
          <a:bodyPr wrap="square" rtlCol="0">
            <a:spAutoFit/>
          </a:bodyPr>
          <a:lstStyle/>
          <a:p>
            <a:r>
              <a:rPr lang="en-US" sz="2000" dirty="0" smtClean="0"/>
              <a:t>A traffic jam</a:t>
            </a:r>
            <a:endParaRPr lang="en-US" sz="2000" dirty="0"/>
          </a:p>
        </p:txBody>
      </p:sp>
      <p:sp>
        <p:nvSpPr>
          <p:cNvPr id="13" name="Action Button: Back or Previous 12">
            <a:hlinkClick r:id="rId5" action="ppaction://hlinksldjump" highlightClick="1"/>
          </p:cNvPr>
          <p:cNvSpPr/>
          <p:nvPr/>
        </p:nvSpPr>
        <p:spPr>
          <a:xfrm>
            <a:off x="12192" y="6159055"/>
            <a:ext cx="826008" cy="698944"/>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060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3081419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154981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Back on the Road!</a:t>
            </a:r>
            <a:endParaRPr lang="en-US" sz="5400" dirty="0">
              <a:latin typeface="Stencil" pitchFamily="82" charset="0"/>
            </a:endParaRPr>
          </a:p>
        </p:txBody>
      </p:sp>
      <p:pic>
        <p:nvPicPr>
          <p:cNvPr id="4" name="Picture 2" descr="C:\Users\Laura\AppData\Local\Microsoft\Windows\Temporary Internet Files\Content.IE5\KOUPB1RF\MC900016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066" y="1447800"/>
            <a:ext cx="1450736" cy="3220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Laura\AppData\Local\Microsoft\Windows\Temporary Internet Files\Content.IE5\S4YRMC4T\MC9001915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43200"/>
            <a:ext cx="2833041"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2133600"/>
            <a:ext cx="4724400" cy="2246769"/>
          </a:xfrm>
          <a:prstGeom prst="rect">
            <a:avLst/>
          </a:prstGeom>
          <a:noFill/>
        </p:spPr>
        <p:txBody>
          <a:bodyPr wrap="square" rtlCol="0">
            <a:spAutoFit/>
          </a:bodyPr>
          <a:lstStyle/>
          <a:p>
            <a:r>
              <a:rPr lang="en-US" sz="2800" dirty="0" smtClean="0"/>
              <a:t>Time to really get moving </a:t>
            </a:r>
            <a:r>
              <a:rPr lang="en-US" sz="2800" dirty="0" smtClean="0"/>
              <a:t>again</a:t>
            </a:r>
            <a:r>
              <a:rPr lang="en-US" sz="2800" dirty="0" smtClean="0"/>
              <a:t>- we’re almost there!</a:t>
            </a:r>
            <a:endParaRPr lang="en-US" sz="2800" dirty="0" smtClean="0"/>
          </a:p>
          <a:p>
            <a:endParaRPr lang="en-US" sz="2800" dirty="0" smtClean="0"/>
          </a:p>
          <a:p>
            <a:r>
              <a:rPr lang="en-US" sz="2800" dirty="0" smtClean="0"/>
              <a:t>We might even be getting a new ride….</a:t>
            </a:r>
            <a:endParaRPr lang="en-US" sz="2800" dirty="0"/>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Laura\AppData\Local\Microsoft\Windows\Temporary Internet Files\Content.IE5\BX1GF9HK\MC9002902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905778" y="3687871"/>
            <a:ext cx="2104048" cy="234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039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Merge </a:t>
            </a:r>
            <a:r>
              <a:rPr lang="en-US" sz="5400" dirty="0" smtClean="0">
                <a:latin typeface="Stencil" pitchFamily="82" charset="0"/>
              </a:rPr>
              <a:t>Ahead!</a:t>
            </a:r>
            <a:endParaRPr lang="en-US" sz="5400" dirty="0">
              <a:latin typeface="Stencil" pitchFamily="82" charset="0"/>
            </a:endParaRPr>
          </a:p>
        </p:txBody>
      </p:sp>
      <p:sp>
        <p:nvSpPr>
          <p:cNvPr id="3" name="TextBox 2"/>
          <p:cNvSpPr txBox="1"/>
          <p:nvPr/>
        </p:nvSpPr>
        <p:spPr>
          <a:xfrm>
            <a:off x="145473" y="1600200"/>
            <a:ext cx="8686800" cy="1200329"/>
          </a:xfrm>
          <a:prstGeom prst="rect">
            <a:avLst/>
          </a:prstGeom>
          <a:noFill/>
        </p:spPr>
        <p:txBody>
          <a:bodyPr wrap="square" rtlCol="0">
            <a:spAutoFit/>
          </a:bodyPr>
          <a:lstStyle/>
          <a:p>
            <a:r>
              <a:rPr lang="en-US" sz="2400" dirty="0" smtClean="0"/>
              <a:t>If the House of Representatives and the Senate pass different forms of the Bill, these differences must be reconciled in one of two ways:</a:t>
            </a:r>
          </a:p>
        </p:txBody>
      </p:sp>
      <p:sp>
        <p:nvSpPr>
          <p:cNvPr id="4" name="TextBox 3"/>
          <p:cNvSpPr txBox="1"/>
          <p:nvPr/>
        </p:nvSpPr>
        <p:spPr>
          <a:xfrm>
            <a:off x="145473" y="3048000"/>
            <a:ext cx="7315200" cy="830997"/>
          </a:xfrm>
          <a:prstGeom prst="rect">
            <a:avLst/>
          </a:prstGeom>
          <a:noFill/>
        </p:spPr>
        <p:txBody>
          <a:bodyPr wrap="square" rtlCol="0">
            <a:spAutoFit/>
          </a:bodyPr>
          <a:lstStyle/>
          <a:p>
            <a:r>
              <a:rPr lang="en-US" sz="2400" dirty="0" smtClean="0"/>
              <a:t>1)Minor differences mean that Bill is sent back to the other House to approve any changes.</a:t>
            </a:r>
            <a:endParaRPr lang="en-US" sz="2400" dirty="0"/>
          </a:p>
        </p:txBody>
      </p:sp>
      <p:sp>
        <p:nvSpPr>
          <p:cNvPr id="5" name="TextBox 4"/>
          <p:cNvSpPr txBox="1"/>
          <p:nvPr/>
        </p:nvSpPr>
        <p:spPr>
          <a:xfrm>
            <a:off x="152400" y="4184073"/>
            <a:ext cx="7391400" cy="2308324"/>
          </a:xfrm>
          <a:prstGeom prst="rect">
            <a:avLst/>
          </a:prstGeom>
          <a:noFill/>
        </p:spPr>
        <p:txBody>
          <a:bodyPr wrap="square" rtlCol="0">
            <a:spAutoFit/>
          </a:bodyPr>
          <a:lstStyle/>
          <a:p>
            <a:r>
              <a:rPr lang="en-US" sz="2400" dirty="0" smtClean="0"/>
              <a:t>2) Major differences mean that a Conference Committee must be formed. This committee is made up members of both houses, and sometimes the Bill has major re-writing done in order to find a compromise.</a:t>
            </a:r>
          </a:p>
          <a:p>
            <a:r>
              <a:rPr lang="en-US" sz="2400" dirty="0" smtClean="0"/>
              <a:t> </a:t>
            </a:r>
            <a:endParaRPr lang="en-US" sz="2400" dirty="0"/>
          </a:p>
        </p:txBody>
      </p:sp>
      <p:pic>
        <p:nvPicPr>
          <p:cNvPr id="3076" name="Picture 4" descr="C:\Users\Laura\AppData\Local\Microsoft\Windows\Temporary Internet Files\Content.IE5\BX1GF9HK\MC9004324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391780" y="2820788"/>
            <a:ext cx="1383544"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ura\AppData\Local\Microsoft\Windows\Temporary Internet Files\Content.IE5\KOUPB1RF\MC9004113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022" y="4419600"/>
            <a:ext cx="1699060" cy="1364397"/>
          </a:xfrm>
          <a:prstGeom prst="rect">
            <a:avLst/>
          </a:prstGeom>
          <a:noFill/>
          <a:extLst>
            <a:ext uri="{909E8E84-426E-40DD-AFC4-6F175D3DCCD1}">
              <a14:hiddenFill xmlns:a14="http://schemas.microsoft.com/office/drawing/2010/main">
                <a:solidFill>
                  <a:srgbClr val="FFFFFF"/>
                </a:solidFill>
              </a14:hiddenFill>
            </a:ext>
          </a:extLst>
        </p:spPr>
      </p:pic>
      <p:sp>
        <p:nvSpPr>
          <p:cNvPr id="11" name="Action Button: Back or Previous 10">
            <a:hlinkClick r:id="" action="ppaction://hlinkshowjump?jump=previousslide" highlightClick="1"/>
          </p:cNvPr>
          <p:cNvSpPr/>
          <p:nvPr/>
        </p:nvSpPr>
        <p:spPr>
          <a:xfrm>
            <a:off x="12192" y="6172200"/>
            <a:ext cx="673608" cy="6858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609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Stencil" pitchFamily="82" charset="0"/>
              </a:rPr>
              <a:t>Merge Ahead!</a:t>
            </a:r>
            <a:endParaRPr lang="en-US" sz="6000" dirty="0">
              <a:latin typeface="Stencil" pitchFamily="82" charset="0"/>
            </a:endParaRPr>
          </a:p>
        </p:txBody>
      </p:sp>
      <p:sp>
        <p:nvSpPr>
          <p:cNvPr id="3" name="TextBox 2"/>
          <p:cNvSpPr txBox="1"/>
          <p:nvPr/>
        </p:nvSpPr>
        <p:spPr>
          <a:xfrm>
            <a:off x="152400" y="1676400"/>
            <a:ext cx="8686800" cy="2308324"/>
          </a:xfrm>
          <a:prstGeom prst="rect">
            <a:avLst/>
          </a:prstGeom>
          <a:noFill/>
        </p:spPr>
        <p:txBody>
          <a:bodyPr wrap="square" rtlCol="0">
            <a:spAutoFit/>
          </a:bodyPr>
          <a:lstStyle/>
          <a:p>
            <a:r>
              <a:rPr lang="en-US" sz="2400" dirty="0" smtClean="0"/>
              <a:t>Those who attend the conference committee, then report back to their respective houses about what the new Bill looks like.</a:t>
            </a:r>
          </a:p>
          <a:p>
            <a:endParaRPr lang="en-US" sz="2400" dirty="0"/>
          </a:p>
          <a:p>
            <a:r>
              <a:rPr lang="en-US" sz="2400" dirty="0" smtClean="0"/>
              <a:t>This Bill can be accepted or rejected, but not amended. Most times, the house will accept the Bill rather than have no Bill at </a:t>
            </a:r>
            <a:r>
              <a:rPr lang="en-US" sz="2400" dirty="0" smtClean="0"/>
              <a:t>all. This means we have to add to our map.</a:t>
            </a:r>
            <a:endParaRPr lang="en-US" sz="2400" dirty="0"/>
          </a:p>
        </p:txBody>
      </p:sp>
      <p:pic>
        <p:nvPicPr>
          <p:cNvPr id="4" name="Picture 2" descr="C:\Users\Laura\AppData\Local\Microsoft\Windows\Temporary Internet Files\Content.IE5\6A2XI98M\MC9002513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3752" y="4197926"/>
            <a:ext cx="1905000" cy="248138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p:cNvSpPr/>
          <p:nvPr/>
        </p:nvSpPr>
        <p:spPr>
          <a:xfrm>
            <a:off x="5993001" y="5514108"/>
            <a:ext cx="306502" cy="429492"/>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C:\Users\Laura\AppData\Local\Microsoft\Windows\Temporary Internet Files\Content.IE5\S4YRMC4T\MC9000366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197926"/>
            <a:ext cx="1828800" cy="2481380"/>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Back or Previous 6">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409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54832" y="3475423"/>
            <a:ext cx="864217"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ata 42"/>
          <p:cNvSpPr/>
          <p:nvPr/>
        </p:nvSpPr>
        <p:spPr>
          <a:xfrm>
            <a:off x="152400" y="162129"/>
            <a:ext cx="1819044"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2" name="Straight Connector 41"/>
          <p:cNvCxnSpPr/>
          <p:nvPr/>
        </p:nvCxnSpPr>
        <p:spPr>
          <a:xfrm flipV="1">
            <a:off x="457200" y="653727"/>
            <a:ext cx="499154" cy="311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Flowchart: Data 50"/>
          <p:cNvSpPr/>
          <p:nvPr/>
        </p:nvSpPr>
        <p:spPr>
          <a:xfrm>
            <a:off x="1721523" y="162129"/>
            <a:ext cx="1818759" cy="1011089"/>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H.O.R. Floor Debate</a:t>
            </a:r>
            <a:endParaRPr lang="en-US" sz="1600" b="1" dirty="0">
              <a:solidFill>
                <a:srgbClr val="FFFF00"/>
              </a:solidFill>
            </a:endParaRPr>
          </a:p>
        </p:txBody>
      </p:sp>
      <p:sp>
        <p:nvSpPr>
          <p:cNvPr id="28" name="Rectangle 27"/>
          <p:cNvSpPr/>
          <p:nvPr/>
        </p:nvSpPr>
        <p:spPr>
          <a:xfrm>
            <a:off x="163565" y="1683862"/>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Sen. Floor Debate</a:t>
            </a:r>
            <a:endParaRPr lang="en-US" dirty="0">
              <a:solidFill>
                <a:srgbClr val="FFFF00"/>
              </a:solidFill>
            </a:endParaRPr>
          </a:p>
        </p:txBody>
      </p:sp>
      <p:sp>
        <p:nvSpPr>
          <p:cNvPr id="48" name="Arc 47"/>
          <p:cNvSpPr/>
          <p:nvPr/>
        </p:nvSpPr>
        <p:spPr>
          <a:xfrm rot="5764562" flipH="1">
            <a:off x="4542584" y="-197417"/>
            <a:ext cx="1688452" cy="3127494"/>
          </a:xfrm>
          <a:prstGeom prst="arc">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lowchart: Data 55"/>
          <p:cNvSpPr/>
          <p:nvPr/>
        </p:nvSpPr>
        <p:spPr>
          <a:xfrm rot="16036456" flipV="1">
            <a:off x="6172165" y="1620909"/>
            <a:ext cx="1546868" cy="69839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45" name="Flowchart: Data 44"/>
          <p:cNvSpPr/>
          <p:nvPr/>
        </p:nvSpPr>
        <p:spPr>
          <a:xfrm>
            <a:off x="3344109" y="167672"/>
            <a:ext cx="1840301" cy="100000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Com. Of Whole Present</a:t>
            </a:r>
            <a:endParaRPr lang="en-US" sz="2000" b="1" dirty="0">
              <a:solidFill>
                <a:srgbClr val="FFFF00"/>
              </a:solidFill>
            </a:endParaRPr>
          </a:p>
        </p:txBody>
      </p:sp>
      <p:pic>
        <p:nvPicPr>
          <p:cNvPr id="47" name="Picture 3" descr="C:\Users\Laura\AppData\Local\Microsoft\Windows\Temporary Internet Files\Content.IE5\7C09GE5B\MC9004114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9473" y="84142"/>
            <a:ext cx="1394674" cy="111330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6873588" y="1035995"/>
            <a:ext cx="157545" cy="400502"/>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8194" name="Picture 2" descr="C:\Users\Laura\AppData\Local\Microsoft\Windows\Temporary Internet Files\Content.IE5\6A2XI98M\MC9002513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1746" y="1566905"/>
            <a:ext cx="904342" cy="905256"/>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7057915" y="2133449"/>
            <a:ext cx="232003" cy="163813"/>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Callout 23"/>
          <p:cNvSpPr/>
          <p:nvPr/>
        </p:nvSpPr>
        <p:spPr>
          <a:xfrm>
            <a:off x="4977045" y="1197443"/>
            <a:ext cx="1796453" cy="157394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a:t>
            </a:r>
            <a:r>
              <a:rPr lang="en-US" b="1" dirty="0" smtClean="0">
                <a:solidFill>
                  <a:schemeClr val="tx1"/>
                </a:solidFill>
              </a:rPr>
              <a:t>majority of the quorum needed</a:t>
            </a:r>
            <a:endParaRPr lang="en-US" b="1" dirty="0">
              <a:solidFill>
                <a:schemeClr val="tx1"/>
              </a:solidFill>
            </a:endParaRPr>
          </a:p>
        </p:txBody>
      </p:sp>
      <p:sp>
        <p:nvSpPr>
          <p:cNvPr id="61" name="Arc 60"/>
          <p:cNvSpPr/>
          <p:nvPr/>
        </p:nvSpPr>
        <p:spPr>
          <a:xfrm rot="5746233" flipH="1">
            <a:off x="1373922" y="1233186"/>
            <a:ext cx="1717769" cy="3395708"/>
          </a:xfrm>
          <a:prstGeom prst="arc">
            <a:avLst>
              <a:gd name="adj1" fmla="val 15761495"/>
              <a:gd name="adj2" fmla="val 0"/>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ectangle 58"/>
          <p:cNvSpPr/>
          <p:nvPr/>
        </p:nvSpPr>
        <p:spPr>
          <a:xfrm>
            <a:off x="1260081" y="1683862"/>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60" name="Picture 3" descr="C:\Users\Laura\AppData\Local\Microsoft\Windows\Temporary Internet Files\Content.IE5\7C09GE5B\MC9004114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922" y="1462883"/>
            <a:ext cx="1394674" cy="111330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a:off x="6651313" y="3413688"/>
            <a:ext cx="777983"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3" descr="C:\Users\Laura\AppData\Local\Microsoft\Windows\Temporary Internet Files\Content.IE5\KOUPB1RF\MC9003115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21333">
            <a:off x="1387943" y="2470654"/>
            <a:ext cx="617585" cy="629183"/>
          </a:xfrm>
          <a:prstGeom prst="rect">
            <a:avLst/>
          </a:prstGeom>
          <a:solidFill>
            <a:srgbClr val="FFFF00"/>
          </a:solidFill>
          <a:ln w="53975">
            <a:solidFill>
              <a:schemeClr val="tx1"/>
            </a:solidFill>
          </a:ln>
        </p:spPr>
      </p:pic>
      <p:sp>
        <p:nvSpPr>
          <p:cNvPr id="63" name="Left Arrow Callout 62"/>
          <p:cNvSpPr/>
          <p:nvPr/>
        </p:nvSpPr>
        <p:spPr>
          <a:xfrm>
            <a:off x="5625119" y="56614"/>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sp>
        <p:nvSpPr>
          <p:cNvPr id="64" name="Left Arrow Callout 63"/>
          <p:cNvSpPr/>
          <p:nvPr/>
        </p:nvSpPr>
        <p:spPr>
          <a:xfrm rot="20861390">
            <a:off x="1989213" y="1104000"/>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sp>
        <p:nvSpPr>
          <p:cNvPr id="89" name="Circular Arrow 88"/>
          <p:cNvSpPr/>
          <p:nvPr/>
        </p:nvSpPr>
        <p:spPr>
          <a:xfrm rot="12530864" flipH="1">
            <a:off x="3154671" y="3833175"/>
            <a:ext cx="2195823" cy="1573663"/>
          </a:xfrm>
          <a:prstGeom prst="circularArrow">
            <a:avLst>
              <a:gd name="adj1" fmla="val 12500"/>
              <a:gd name="adj2" fmla="val 1142319"/>
              <a:gd name="adj3" fmla="val 20457681"/>
              <a:gd name="adj4" fmla="val 10800000"/>
              <a:gd name="adj5" fmla="val 12698"/>
            </a:avLst>
          </a:prstGeom>
          <a:solidFill>
            <a:schemeClr val="tx1"/>
          </a:solidFill>
          <a:ln w="593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6" name="Picture 5" descr="C:\Users\Laura\AppData\Local\Microsoft\Windows\Temporary Internet Files\Content.IE5\S4YRMC4T\MC9003349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1281" y="2246800"/>
            <a:ext cx="1811682" cy="1143000"/>
          </a:xfrm>
          <a:prstGeom prst="rect">
            <a:avLst/>
          </a:prstGeom>
          <a:solidFill>
            <a:srgbClr val="FFFF00"/>
          </a:solidFill>
          <a:ln w="79375">
            <a:solidFill>
              <a:schemeClr val="tx1"/>
            </a:solidFill>
          </a:ln>
        </p:spPr>
      </p:pic>
      <p:cxnSp>
        <p:nvCxnSpPr>
          <p:cNvPr id="73" name="Straight Connector 72"/>
          <p:cNvCxnSpPr/>
          <p:nvPr/>
        </p:nvCxnSpPr>
        <p:spPr>
          <a:xfrm>
            <a:off x="1318164" y="653727"/>
            <a:ext cx="390179"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65" name="Picture 8" descr="C:\Users\Laura\AppData\Local\Microsoft\Windows\Temporary Internet Files\Content.IE5\KOUPB1RF\MC900441952[1].wmf"/>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rot="2623929">
            <a:off x="3443992" y="4119266"/>
            <a:ext cx="863370" cy="853705"/>
          </a:xfrm>
          <a:prstGeom prst="rect">
            <a:avLst/>
          </a:prstGeom>
          <a:solidFill>
            <a:srgbClr val="F3960D"/>
          </a:solidFill>
          <a:ln w="57150">
            <a:solidFill>
              <a:schemeClr val="tx1"/>
            </a:solidFill>
          </a:ln>
        </p:spPr>
      </p:pic>
      <p:pic>
        <p:nvPicPr>
          <p:cNvPr id="85" name="Picture 12" descr="C:\Users\Laura\AppData\Local\Microsoft\Windows\Temporary Internet Files\Content.IE5\KOUPB1RF\MC90041138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2441" y="3113521"/>
            <a:ext cx="1089000" cy="8741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3268673" y="3248397"/>
            <a:ext cx="399254" cy="707886"/>
          </a:xfrm>
          <a:prstGeom prst="rect">
            <a:avLst/>
          </a:prstGeom>
          <a:noFill/>
        </p:spPr>
        <p:txBody>
          <a:bodyPr wrap="square" rtlCol="0">
            <a:spAutoFit/>
          </a:bodyPr>
          <a:lstStyle/>
          <a:p>
            <a:pPr algn="ctr"/>
            <a:r>
              <a:rPr lang="en-US" sz="4000" b="1" dirty="0" smtClean="0"/>
              <a:t>!</a:t>
            </a:r>
            <a:endParaRPr lang="en-US" sz="4000" b="1" dirty="0"/>
          </a:p>
        </p:txBody>
      </p:sp>
      <p:sp>
        <p:nvSpPr>
          <p:cNvPr id="81" name="Right Arrow Callout 80"/>
          <p:cNvSpPr/>
          <p:nvPr/>
        </p:nvSpPr>
        <p:spPr>
          <a:xfrm>
            <a:off x="845674" y="3295911"/>
            <a:ext cx="1775607" cy="914400"/>
          </a:xfrm>
          <a:prstGeom prst="rightArrowCallou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Filibuster Alert!</a:t>
            </a:r>
            <a:endParaRPr lang="en-US" dirty="0">
              <a:solidFill>
                <a:srgbClr val="FF0000"/>
              </a:solidFill>
            </a:endParaRPr>
          </a:p>
        </p:txBody>
      </p:sp>
      <p:sp>
        <p:nvSpPr>
          <p:cNvPr id="90" name="Rectangle 89"/>
          <p:cNvSpPr/>
          <p:nvPr/>
        </p:nvSpPr>
        <p:spPr>
          <a:xfrm>
            <a:off x="6651313" y="2472161"/>
            <a:ext cx="771168"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9" descr="C:\Users\Laura\AppData\Local\Microsoft\Windows\Temporary Internet Files\Content.IE5\ALF8MRL6\MC900293146[1].wmf"/>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638815" y="3798735"/>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2" name="Right Arrow Callout 81"/>
          <p:cNvSpPr/>
          <p:nvPr/>
        </p:nvSpPr>
        <p:spPr>
          <a:xfrm>
            <a:off x="46021" y="4168699"/>
            <a:ext cx="3324644" cy="914400"/>
          </a:xfrm>
          <a:prstGeom prst="rightArrowCallout">
            <a:avLst/>
          </a:prstGeom>
          <a:solidFill>
            <a:schemeClr val="bg1"/>
          </a:solidFill>
          <a:ln w="47625">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End filibuster through Cloture or Double Tracking</a:t>
            </a:r>
            <a:endParaRPr lang="en-US" b="1" dirty="0">
              <a:solidFill>
                <a:schemeClr val="tx2"/>
              </a:solidFill>
            </a:endParaRPr>
          </a:p>
        </p:txBody>
      </p:sp>
      <p:sp>
        <p:nvSpPr>
          <p:cNvPr id="100" name="Rectangle 99"/>
          <p:cNvSpPr/>
          <p:nvPr/>
        </p:nvSpPr>
        <p:spPr>
          <a:xfrm rot="16200000">
            <a:off x="5379330" y="4547084"/>
            <a:ext cx="854336" cy="1507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descr="C:\Users\Laura\AppData\Local\Microsoft\Windows\Temporary Internet Files\Content.IE5\6A2XI98M\MC9002513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566" y="4634606"/>
            <a:ext cx="1009244" cy="1131140"/>
          </a:xfrm>
          <a:prstGeom prst="rect">
            <a:avLst/>
          </a:prstGeom>
          <a:noFill/>
          <a:extLst>
            <a:ext uri="{909E8E84-426E-40DD-AFC4-6F175D3DCCD1}">
              <a14:hiddenFill xmlns:a14="http://schemas.microsoft.com/office/drawing/2010/main">
                <a:solidFill>
                  <a:srgbClr val="FFFFFF"/>
                </a:solidFill>
              </a14:hiddenFill>
            </a:ext>
          </a:extLst>
        </p:spPr>
      </p:pic>
      <p:sp>
        <p:nvSpPr>
          <p:cNvPr id="93" name="Flowchart: Connector 92"/>
          <p:cNvSpPr/>
          <p:nvPr/>
        </p:nvSpPr>
        <p:spPr>
          <a:xfrm>
            <a:off x="4766186" y="5346724"/>
            <a:ext cx="232003" cy="226392"/>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7031133" y="2626135"/>
            <a:ext cx="0" cy="31821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98" name="Right Arrow Callout 97"/>
          <p:cNvSpPr/>
          <p:nvPr/>
        </p:nvSpPr>
        <p:spPr>
          <a:xfrm>
            <a:off x="509421" y="5201980"/>
            <a:ext cx="3973261" cy="69745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simple majority is needed</a:t>
            </a:r>
            <a:endParaRPr lang="en-US" b="1" dirty="0">
              <a:solidFill>
                <a:schemeClr val="tx1"/>
              </a:solidFill>
            </a:endParaRPr>
          </a:p>
        </p:txBody>
      </p:sp>
      <p:pic>
        <p:nvPicPr>
          <p:cNvPr id="34" name="Picture 10" descr="C:\Users\Laura\AppData\Local\Microsoft\Windows\Temporary Internet Files\Content.IE5\ALF8MRL6\MC90029314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433926" y="4888386"/>
            <a:ext cx="914399" cy="789604"/>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Straight Connector 100"/>
          <p:cNvCxnSpPr/>
          <p:nvPr/>
        </p:nvCxnSpPr>
        <p:spPr>
          <a:xfrm flipH="1" flipV="1">
            <a:off x="3998631" y="5235392"/>
            <a:ext cx="208874" cy="155976"/>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70" name="Flowchart: Data 69"/>
          <p:cNvSpPr/>
          <p:nvPr/>
        </p:nvSpPr>
        <p:spPr>
          <a:xfrm>
            <a:off x="7005363" y="4664270"/>
            <a:ext cx="1965658" cy="1071811"/>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67" name="Picture 3" descr="C:\Users\Laura\AppData\Local\Microsoft\Windows\Temporary Internet Files\Content.IE5\S4YRMC4T\MC90003662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0015" y="4620006"/>
            <a:ext cx="858982" cy="108528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C:\Users\Laura\AppData\Local\Microsoft\Windows\Temporary Internet Files\Content.IE5\ALF8MRL6\MC900293146[1].wmf"/>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flipH="1">
            <a:off x="7639943" y="4874232"/>
            <a:ext cx="914399" cy="789604"/>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Callout 1"/>
          <p:cNvSpPr/>
          <p:nvPr/>
        </p:nvSpPr>
        <p:spPr>
          <a:xfrm>
            <a:off x="4266386" y="5398295"/>
            <a:ext cx="4874992" cy="1316853"/>
          </a:xfrm>
          <a:prstGeom prst="upArrowCallout">
            <a:avLst/>
          </a:prstGeom>
          <a:solidFill>
            <a:schemeClr val="bg1"/>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One single version of the Bill emerges either from a vote by the other chamber or by conference committee</a:t>
            </a:r>
            <a:endParaRPr lang="en-US" dirty="0">
              <a:solidFill>
                <a:srgbClr val="FF0000"/>
              </a:solidFill>
            </a:endParaRPr>
          </a:p>
        </p:txBody>
      </p:sp>
      <p:sp>
        <p:nvSpPr>
          <p:cNvPr id="72" name="Action Button: Forward or Next 71">
            <a:hlinkClick r:id="" action="ppaction://hlinkshowjump?jump=nextslide" highlightClick="1"/>
          </p:cNvPr>
          <p:cNvSpPr/>
          <p:nvPr/>
        </p:nvSpPr>
        <p:spPr>
          <a:xfrm>
            <a:off x="3145602" y="6159138"/>
            <a:ext cx="1084279" cy="698862"/>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ction Button: Back or Previous 73">
            <a:hlinkClick r:id="" action="ppaction://hlinkshowjump?jump=previousslide" highlightClick="1"/>
          </p:cNvPr>
          <p:cNvSpPr/>
          <p:nvPr/>
        </p:nvSpPr>
        <p:spPr>
          <a:xfrm>
            <a:off x="12192" y="6248400"/>
            <a:ext cx="833482" cy="6096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05363" y="3248397"/>
            <a:ext cx="0" cy="404086"/>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662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rgbClr val="00B0F0"/>
                </a:solidFill>
                <a:latin typeface="Stencil" pitchFamily="82" charset="0"/>
              </a:rPr>
              <a:t>The White House</a:t>
            </a:r>
            <a:endParaRPr lang="en-US" sz="6000" dirty="0">
              <a:solidFill>
                <a:srgbClr val="00B0F0"/>
              </a:solidFill>
              <a:latin typeface="Stencil" pitchFamily="82" charset="0"/>
            </a:endParaRPr>
          </a:p>
        </p:txBody>
      </p:sp>
      <p:sp>
        <p:nvSpPr>
          <p:cNvPr id="3" name="TextBox 2"/>
          <p:cNvSpPr txBox="1"/>
          <p:nvPr/>
        </p:nvSpPr>
        <p:spPr>
          <a:xfrm>
            <a:off x="152400" y="1600200"/>
            <a:ext cx="8763000" cy="1200329"/>
          </a:xfrm>
          <a:prstGeom prst="rect">
            <a:avLst/>
          </a:prstGeom>
          <a:noFill/>
        </p:spPr>
        <p:txBody>
          <a:bodyPr wrap="square" rtlCol="0">
            <a:spAutoFit/>
          </a:bodyPr>
          <a:lstStyle/>
          <a:p>
            <a:pPr algn="ctr"/>
            <a:r>
              <a:rPr lang="en-US" sz="2400" dirty="0" smtClean="0"/>
              <a:t>Once the Bill has passed </a:t>
            </a:r>
            <a:r>
              <a:rPr lang="en-US" sz="2400" dirty="0" smtClean="0">
                <a:solidFill>
                  <a:srgbClr val="00B0F0"/>
                </a:solidFill>
              </a:rPr>
              <a:t>BOTH HOUSES IN THE SAME FORM</a:t>
            </a:r>
            <a:r>
              <a:rPr lang="en-US" sz="2400" dirty="0" smtClean="0"/>
              <a:t>, it then moves to the White </a:t>
            </a:r>
            <a:r>
              <a:rPr lang="en-US" sz="2400" dirty="0" smtClean="0"/>
              <a:t>House and the desk of the President in the Oval Office. </a:t>
            </a:r>
            <a:endParaRPr lang="en-US" sz="2400" dirty="0" smtClean="0"/>
          </a:p>
        </p:txBody>
      </p:sp>
      <p:sp>
        <p:nvSpPr>
          <p:cNvPr id="5" name="Flowchart: Data 4"/>
          <p:cNvSpPr/>
          <p:nvPr/>
        </p:nvSpPr>
        <p:spPr>
          <a:xfrm>
            <a:off x="0" y="3733800"/>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6" name="Straight Connector 5"/>
          <p:cNvCxnSpPr/>
          <p:nvPr/>
        </p:nvCxnSpPr>
        <p:spPr>
          <a:xfrm>
            <a:off x="318655" y="4269553"/>
            <a:ext cx="3810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82829" y="4269553"/>
            <a:ext cx="3810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Flowchart: Data 8"/>
          <p:cNvSpPr/>
          <p:nvPr/>
        </p:nvSpPr>
        <p:spPr>
          <a:xfrm>
            <a:off x="1363829" y="3733800"/>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10" name="Picture 10" descr="C:\Users\Laura\AppData\Local\Microsoft\Windows\Temporary Internet Files\Content.IE5\ALF8MRL6\MC900293146[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flipH="1">
            <a:off x="1432259" y="3844542"/>
            <a:ext cx="914399" cy="7896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Laura\AppData\Local\Microsoft\Windows\Temporary Internet Files\Content.IE5\ALF8MRL6\MC9000299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698" y="2973698"/>
            <a:ext cx="3403702" cy="190310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2463698" y="4239344"/>
            <a:ext cx="3810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Action Button: Back or Previous 12">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Forward or Next 13">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3925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00B0F0"/>
                </a:solidFill>
                <a:latin typeface="Stencil" pitchFamily="82" charset="0"/>
              </a:rPr>
              <a:t>Our Bill is a Law!</a:t>
            </a:r>
            <a:endParaRPr lang="en-US" sz="5400" dirty="0">
              <a:solidFill>
                <a:srgbClr val="00B0F0"/>
              </a:solidFill>
              <a:latin typeface="Stencil" pitchFamily="82" charset="0"/>
            </a:endParaRPr>
          </a:p>
        </p:txBody>
      </p:sp>
      <p:pic>
        <p:nvPicPr>
          <p:cNvPr id="7171" name="Picture 3" descr="C:\Users\Laura\AppData\Local\Microsoft\Windows\Temporary Internet Files\Content.IE5\6PQU7YDY\MC9001740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725821"/>
            <a:ext cx="3284677" cy="48552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568145"/>
            <a:ext cx="5334000" cy="5293757"/>
          </a:xfrm>
          <a:prstGeom prst="rect">
            <a:avLst/>
          </a:prstGeom>
        </p:spPr>
        <p:txBody>
          <a:bodyPr wrap="square">
            <a:spAutoFit/>
          </a:bodyPr>
          <a:lstStyle/>
          <a:p>
            <a:r>
              <a:rPr lang="en-US" sz="2400" dirty="0"/>
              <a:t>Once there the President can do one of three things:</a:t>
            </a:r>
          </a:p>
          <a:p>
            <a:endParaRPr lang="en-US" sz="2000" dirty="0"/>
          </a:p>
          <a:p>
            <a:pPr marL="342900" indent="-342900">
              <a:lnSpc>
                <a:spcPct val="150000"/>
              </a:lnSpc>
              <a:buAutoNum type="arabicParenR"/>
            </a:pPr>
            <a:r>
              <a:rPr lang="en-US" dirty="0"/>
              <a:t>Sign the Bill into law within ten days </a:t>
            </a:r>
            <a:r>
              <a:rPr lang="en-US" dirty="0">
                <a:solidFill>
                  <a:srgbClr val="00B0F0"/>
                </a:solidFill>
              </a:rPr>
              <a:t>(our goal!)</a:t>
            </a:r>
          </a:p>
          <a:p>
            <a:pPr marL="342900" indent="-342900">
              <a:lnSpc>
                <a:spcPct val="150000"/>
              </a:lnSpc>
              <a:buAutoNum type="arabicParenR"/>
            </a:pPr>
            <a:r>
              <a:rPr lang="en-US" dirty="0"/>
              <a:t> Veto the Bill and return it to Congress. Congress in turn, can use a special vote to override the veto.</a:t>
            </a:r>
          </a:p>
          <a:p>
            <a:pPr marL="342900" indent="-342900">
              <a:lnSpc>
                <a:spcPct val="150000"/>
              </a:lnSpc>
              <a:buAutoNum type="arabicParenR"/>
            </a:pPr>
            <a:r>
              <a:rPr lang="en-US" dirty="0"/>
              <a:t>“Pocket Veto” the Bill. This means that this session of Congress will end within 10 days. If a Bill does not pass within a single session of Congress it dies, and must start the process over again, when the new session, with potentially different members and priorities, begins.</a:t>
            </a:r>
            <a:endParaRPr lang="en-US" dirty="0"/>
          </a:p>
        </p:txBody>
      </p:sp>
      <p:sp>
        <p:nvSpPr>
          <p:cNvPr id="7" name="Action Button: Forward or Next 6">
            <a:hlinkClick r:id="" action="ppaction://hlinkshowjump?jump=nextslide" highlightClick="1"/>
          </p:cNvPr>
          <p:cNvSpPr/>
          <p:nvPr/>
        </p:nvSpPr>
        <p:spPr>
          <a:xfrm>
            <a:off x="8305800" y="6098848"/>
            <a:ext cx="838200" cy="748673"/>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5451764" y="6098849"/>
            <a:ext cx="838200" cy="779973"/>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48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Hitting the Road</a:t>
            </a:r>
            <a:endParaRPr lang="en-US" sz="5400" dirty="0">
              <a:latin typeface="Stencil" pitchFamily="82" charset="0"/>
            </a:endParaRPr>
          </a:p>
        </p:txBody>
      </p:sp>
      <p:sp>
        <p:nvSpPr>
          <p:cNvPr id="3" name="TextBox 2"/>
          <p:cNvSpPr txBox="1"/>
          <p:nvPr/>
        </p:nvSpPr>
        <p:spPr>
          <a:xfrm>
            <a:off x="533400" y="1748135"/>
            <a:ext cx="7772400" cy="707886"/>
          </a:xfrm>
          <a:prstGeom prst="rect">
            <a:avLst/>
          </a:prstGeom>
          <a:noFill/>
        </p:spPr>
        <p:txBody>
          <a:bodyPr wrap="square" rtlCol="0">
            <a:spAutoFit/>
          </a:bodyPr>
          <a:lstStyle/>
          <a:p>
            <a:r>
              <a:rPr lang="en-US" sz="2000" dirty="0" smtClean="0"/>
              <a:t>Now that we know where we’re trying to get our Bill to –The President’s Desk to be signed, let’s start our Road Maps</a:t>
            </a:r>
            <a:r>
              <a:rPr lang="en-US" dirty="0" smtClean="0"/>
              <a:t>.</a:t>
            </a:r>
            <a:endParaRPr lang="en-US" dirty="0"/>
          </a:p>
        </p:txBody>
      </p:sp>
      <p:sp>
        <p:nvSpPr>
          <p:cNvPr id="4" name="TextBox 3"/>
          <p:cNvSpPr txBox="1"/>
          <p:nvPr/>
        </p:nvSpPr>
        <p:spPr>
          <a:xfrm>
            <a:off x="533400" y="2514600"/>
            <a:ext cx="7924800" cy="1015663"/>
          </a:xfrm>
          <a:prstGeom prst="rect">
            <a:avLst/>
          </a:prstGeom>
          <a:noFill/>
        </p:spPr>
        <p:txBody>
          <a:bodyPr wrap="square" rtlCol="0">
            <a:spAutoFit/>
          </a:bodyPr>
          <a:lstStyle/>
          <a:p>
            <a:r>
              <a:rPr lang="en-US" sz="2000" dirty="0" smtClean="0"/>
              <a:t>Your Road Map doesn’t have to look exactly like the one completed here, but as we move forward you will need to make sure that you copy down all the important stops and information in the correct order.</a:t>
            </a:r>
            <a:endParaRPr lang="en-US" sz="2000" dirty="0"/>
          </a:p>
        </p:txBody>
      </p:sp>
      <p:sp>
        <p:nvSpPr>
          <p:cNvPr id="5" name="TextBox 4"/>
          <p:cNvSpPr txBox="1"/>
          <p:nvPr/>
        </p:nvSpPr>
        <p:spPr>
          <a:xfrm>
            <a:off x="602671" y="5290266"/>
            <a:ext cx="8229600" cy="707886"/>
          </a:xfrm>
          <a:prstGeom prst="rect">
            <a:avLst/>
          </a:prstGeom>
          <a:noFill/>
        </p:spPr>
        <p:txBody>
          <a:bodyPr wrap="square" rtlCol="0">
            <a:spAutoFit/>
          </a:bodyPr>
          <a:lstStyle/>
          <a:p>
            <a:pPr algn="ctr"/>
            <a:r>
              <a:rPr lang="en-US" sz="2000" dirty="0" smtClean="0"/>
              <a:t>Let’s start with  two cars in the upper right, one for the House of </a:t>
            </a:r>
            <a:r>
              <a:rPr lang="en-US" sz="2000" dirty="0" smtClean="0"/>
              <a:t>Representatives </a:t>
            </a:r>
            <a:r>
              <a:rPr lang="en-US" sz="2000" dirty="0" smtClean="0"/>
              <a:t>and one for the Senate </a:t>
            </a:r>
            <a:r>
              <a:rPr lang="en-US" sz="2000" dirty="0" smtClean="0"/>
              <a:t>:</a:t>
            </a:r>
            <a:endParaRPr lang="en-US" sz="2000" dirty="0"/>
          </a:p>
        </p:txBody>
      </p:sp>
      <p:sp>
        <p:nvSpPr>
          <p:cNvPr id="6" name="Action Button: Back or Previous 5">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ata 13"/>
          <p:cNvSpPr/>
          <p:nvPr/>
        </p:nvSpPr>
        <p:spPr>
          <a:xfrm>
            <a:off x="1247319" y="4438716"/>
            <a:ext cx="1066800" cy="75859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p:nvSpPr>
        <p:spPr>
          <a:xfrm>
            <a:off x="377536" y="4438716"/>
            <a:ext cx="1066800" cy="75859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866899" y="4805861"/>
            <a:ext cx="2286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8" name="Picture 9" descr="C:\Users\Laura\AppData\Local\Microsoft\Windows\Temporary Internet Files\Content.IE5\ALF8MRL6\MC900293146[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65174" y="3895221"/>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44" y="4790120"/>
            <a:ext cx="231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1069974" y="4818012"/>
            <a:ext cx="2286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10" descr="C:\Users\Laura\AppData\Local\Microsoft\Windows\Temporary Internet Files\Content.IE5\ALF8MRL6\MC9002931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38299" y="3886875"/>
            <a:ext cx="914399" cy="78960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409699" y="4817901"/>
            <a:ext cx="2286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7" name="Picture 2" descr="C:\Users\Laura\AppData\Local\Microsoft\Windows\Temporary Internet Files\Content.IE5\6A2XI98M\MC9004315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08581" y="4325743"/>
            <a:ext cx="1794530" cy="75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17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76400"/>
            <a:ext cx="7620000" cy="4524315"/>
          </a:xfrm>
          <a:prstGeom prst="rect">
            <a:avLst/>
          </a:prstGeom>
          <a:noFill/>
        </p:spPr>
        <p:txBody>
          <a:bodyPr wrap="square" rtlCol="0">
            <a:spAutoFit/>
          </a:bodyPr>
          <a:lstStyle/>
          <a:p>
            <a:pPr algn="ctr"/>
            <a:r>
              <a:rPr lang="en-US" sz="2400" dirty="0" smtClean="0"/>
              <a:t>Thanks for joining me on this trip, where we learned how a Bill becomes a law.</a:t>
            </a:r>
          </a:p>
          <a:p>
            <a:pPr algn="ctr"/>
            <a:endParaRPr lang="en-US" sz="2400" dirty="0"/>
          </a:p>
          <a:p>
            <a:pPr algn="ctr"/>
            <a:r>
              <a:rPr lang="en-US" sz="2400" dirty="0" smtClean="0"/>
              <a:t>Before you leave, please make sure that you got all of the different stops on our Road Map so that you have a great study resource.</a:t>
            </a:r>
          </a:p>
          <a:p>
            <a:pPr algn="ctr"/>
            <a:endParaRPr lang="en-US" sz="2400" dirty="0"/>
          </a:p>
          <a:p>
            <a:pPr algn="ctr"/>
            <a:r>
              <a:rPr lang="en-US" sz="2400" dirty="0" smtClean="0"/>
              <a:t>Once your map is complete, along with any additional notes you want to take, please turn this into your teacher to be graded.</a:t>
            </a:r>
          </a:p>
          <a:p>
            <a:pPr algn="ctr"/>
            <a:endParaRPr lang="en-US" sz="2400" dirty="0"/>
          </a:p>
          <a:p>
            <a:pPr algn="ctr"/>
            <a:r>
              <a:rPr lang="en-US" sz="2400" dirty="0" smtClean="0"/>
              <a:t>Great Job!</a:t>
            </a:r>
            <a:endParaRPr lang="en-US" sz="2400" dirty="0"/>
          </a:p>
        </p:txBody>
      </p:sp>
      <p:pic>
        <p:nvPicPr>
          <p:cNvPr id="9219" name="Picture 3" descr="C:\Users\Laura\AppData\Local\Microsoft\Windows\Temporary Internet Files\Content.IE5\KOUPB1RF\MC9004148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52400"/>
            <a:ext cx="5029200" cy="139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25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309" y="323120"/>
            <a:ext cx="8610599" cy="923330"/>
          </a:xfrm>
          <a:prstGeom prst="rect">
            <a:avLst/>
          </a:prstGeom>
          <a:noFill/>
        </p:spPr>
        <p:txBody>
          <a:bodyPr wrap="square" rtlCol="0">
            <a:spAutoFit/>
          </a:bodyPr>
          <a:lstStyle/>
          <a:p>
            <a:pPr algn="ctr"/>
            <a:r>
              <a:rPr lang="en-US" sz="5400" dirty="0" smtClean="0">
                <a:solidFill>
                  <a:schemeClr val="bg1"/>
                </a:solidFill>
                <a:latin typeface="Stencil" pitchFamily="82" charset="0"/>
              </a:rPr>
              <a:t>Hitting the Road</a:t>
            </a:r>
            <a:endParaRPr lang="en-US" sz="5400" dirty="0">
              <a:solidFill>
                <a:schemeClr val="bg1"/>
              </a:solidFill>
              <a:latin typeface="Stencil" pitchFamily="82" charset="0"/>
            </a:endParaRPr>
          </a:p>
        </p:txBody>
      </p:sp>
      <p:sp>
        <p:nvSpPr>
          <p:cNvPr id="4" name="TextBox 3"/>
          <p:cNvSpPr txBox="1"/>
          <p:nvPr/>
        </p:nvSpPr>
        <p:spPr>
          <a:xfrm>
            <a:off x="507353" y="1676400"/>
            <a:ext cx="7696200" cy="923330"/>
          </a:xfrm>
          <a:prstGeom prst="rect">
            <a:avLst/>
          </a:prstGeom>
          <a:noFill/>
        </p:spPr>
        <p:txBody>
          <a:bodyPr wrap="square" rtlCol="0">
            <a:spAutoFit/>
          </a:bodyPr>
          <a:lstStyle/>
          <a:p>
            <a:r>
              <a:rPr lang="en-US" dirty="0" smtClean="0"/>
              <a:t>When someone (citizen, special interest group/lobbyist, Congressperson) wishes to create a law, they write what is called a Bill, which is simply a proposed law.</a:t>
            </a:r>
            <a:endParaRPr lang="en-US" dirty="0"/>
          </a:p>
        </p:txBody>
      </p:sp>
      <p:sp>
        <p:nvSpPr>
          <p:cNvPr id="5" name="TextBox 4"/>
          <p:cNvSpPr txBox="1"/>
          <p:nvPr/>
        </p:nvSpPr>
        <p:spPr>
          <a:xfrm>
            <a:off x="415636" y="2743200"/>
            <a:ext cx="8382000" cy="2862322"/>
          </a:xfrm>
          <a:prstGeom prst="rect">
            <a:avLst/>
          </a:prstGeom>
          <a:noFill/>
        </p:spPr>
        <p:txBody>
          <a:bodyPr wrap="square" rtlCol="0">
            <a:spAutoFit/>
          </a:bodyPr>
          <a:lstStyle/>
          <a:p>
            <a:r>
              <a:rPr lang="en-US" dirty="0" smtClean="0"/>
              <a:t>This Bill is then introduced into one of the houses, or chambers, of Congress by a Congressperson. The United States Congress has two Houses: The House of Representatives and the House of the Senate. We can think of these two chambers as “vehicles” to move our Bill with, so let’s think of each chamber as a car.</a:t>
            </a:r>
          </a:p>
          <a:p>
            <a:endParaRPr lang="en-US" dirty="0"/>
          </a:p>
          <a:p>
            <a:r>
              <a:rPr lang="en-US" dirty="0" smtClean="0"/>
              <a:t>It does not matter which chamber the Bill starts in, unless it involves raising revenues or appropriations (or the raising, or spending, of </a:t>
            </a:r>
            <a:r>
              <a:rPr lang="en-US" dirty="0" smtClean="0">
                <a:solidFill>
                  <a:srgbClr val="008000"/>
                </a:solidFill>
              </a:rPr>
              <a:t>money</a:t>
            </a:r>
            <a:r>
              <a:rPr lang="en-US" dirty="0" smtClean="0"/>
              <a:t>). If so, it must begin in the House of Representatives, but will also be considered by the Senate.</a:t>
            </a:r>
          </a:p>
          <a:p>
            <a:endParaRPr lang="en-US" dirty="0"/>
          </a:p>
          <a:p>
            <a:endParaRPr lang="en-US" dirty="0"/>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3855"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Laura\AppData\Local\Microsoft\Windows\Temporary Internet Files\Content.IE5\ALF8MRL6\MC9000554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5029200"/>
            <a:ext cx="5048816" cy="181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2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218" y="381000"/>
            <a:ext cx="7391400" cy="923330"/>
          </a:xfrm>
          <a:prstGeom prst="rect">
            <a:avLst/>
          </a:prstGeom>
          <a:noFill/>
        </p:spPr>
        <p:txBody>
          <a:bodyPr wrap="square" rtlCol="0">
            <a:spAutoFit/>
          </a:bodyPr>
          <a:lstStyle/>
          <a:p>
            <a:pPr algn="ctr"/>
            <a:r>
              <a:rPr lang="en-US" sz="5400" dirty="0" smtClean="0">
                <a:solidFill>
                  <a:schemeClr val="bg1"/>
                </a:solidFill>
                <a:latin typeface="Stencil" pitchFamily="82" charset="0"/>
              </a:rPr>
              <a:t>On the Road</a:t>
            </a:r>
            <a:endParaRPr lang="en-US" sz="5400" dirty="0">
              <a:solidFill>
                <a:schemeClr val="bg1"/>
              </a:solidFill>
              <a:latin typeface="Stencil" pitchFamily="82" charset="0"/>
            </a:endParaRPr>
          </a:p>
        </p:txBody>
      </p:sp>
      <p:sp>
        <p:nvSpPr>
          <p:cNvPr id="4" name="TextBox 3"/>
          <p:cNvSpPr txBox="1"/>
          <p:nvPr/>
        </p:nvSpPr>
        <p:spPr>
          <a:xfrm>
            <a:off x="381000" y="1752600"/>
            <a:ext cx="8534400" cy="1200329"/>
          </a:xfrm>
          <a:prstGeom prst="rect">
            <a:avLst/>
          </a:prstGeom>
          <a:noFill/>
        </p:spPr>
        <p:txBody>
          <a:bodyPr wrap="square" rtlCol="0">
            <a:spAutoFit/>
          </a:bodyPr>
          <a:lstStyle/>
          <a:p>
            <a:r>
              <a:rPr lang="en-US" dirty="0" smtClean="0"/>
              <a:t>When a Bill is introduced into a house, it’s assigned a number. This number shows what house , which session, and what number bill it is. Here are two examples:</a:t>
            </a:r>
          </a:p>
          <a:p>
            <a:r>
              <a:rPr lang="en-US" dirty="0"/>
              <a:t>	</a:t>
            </a:r>
            <a:r>
              <a:rPr lang="en-US" dirty="0" smtClean="0"/>
              <a:t>H.O.R. 204. 129</a:t>
            </a:r>
          </a:p>
          <a:p>
            <a:r>
              <a:rPr lang="en-US" dirty="0" smtClean="0"/>
              <a:t>	SEN 198. 25</a:t>
            </a:r>
            <a:endParaRPr lang="en-US" dirty="0"/>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0" y="6399728"/>
            <a:ext cx="533400" cy="447258"/>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0064" y="3240163"/>
            <a:ext cx="6802582" cy="830997"/>
          </a:xfrm>
          <a:prstGeom prst="rect">
            <a:avLst/>
          </a:prstGeom>
          <a:noFill/>
        </p:spPr>
        <p:txBody>
          <a:bodyPr wrap="square" rtlCol="0">
            <a:spAutoFit/>
          </a:bodyPr>
          <a:lstStyle/>
          <a:p>
            <a:r>
              <a:rPr lang="en-US" sz="2400" u="sng" dirty="0" smtClean="0"/>
              <a:t>Knowing all this, let’s update our map. Copy the following information into your notes</a:t>
            </a:r>
            <a:r>
              <a:rPr lang="en-US" dirty="0" smtClean="0"/>
              <a:t>:</a:t>
            </a:r>
            <a:endParaRPr lang="en-US" dirty="0"/>
          </a:p>
        </p:txBody>
      </p:sp>
      <p:sp>
        <p:nvSpPr>
          <p:cNvPr id="24" name="Flowchart: Data 23"/>
          <p:cNvSpPr/>
          <p:nvPr/>
        </p:nvSpPr>
        <p:spPr>
          <a:xfrm>
            <a:off x="2022764" y="4190999"/>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Introduced in either House</a:t>
            </a:r>
            <a:endParaRPr lang="en-US" sz="2000" b="1" dirty="0">
              <a:solidFill>
                <a:srgbClr val="FFFF00"/>
              </a:solidFill>
            </a:endParaRPr>
          </a:p>
        </p:txBody>
      </p:sp>
      <p:sp>
        <p:nvSpPr>
          <p:cNvPr id="25" name="Flowchart: Data 24"/>
          <p:cNvSpPr/>
          <p:nvPr/>
        </p:nvSpPr>
        <p:spPr>
          <a:xfrm>
            <a:off x="0" y="4191000"/>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26" name="Straight Connector 25"/>
          <p:cNvCxnSpPr/>
          <p:nvPr/>
        </p:nvCxnSpPr>
        <p:spPr>
          <a:xfrm flipV="1">
            <a:off x="1295400" y="4851656"/>
            <a:ext cx="504567" cy="3603"/>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8884" y="4851655"/>
            <a:ext cx="464127" cy="360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Flowchart: Data 27"/>
          <p:cNvSpPr/>
          <p:nvPr/>
        </p:nvSpPr>
        <p:spPr>
          <a:xfrm>
            <a:off x="4010891" y="4187398"/>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Assigned a Number</a:t>
            </a:r>
            <a:endParaRPr lang="en-US" sz="2000" b="1" dirty="0">
              <a:solidFill>
                <a:srgbClr val="FFFF00"/>
              </a:solidFill>
            </a:endParaRPr>
          </a:p>
        </p:txBody>
      </p:sp>
      <p:pic>
        <p:nvPicPr>
          <p:cNvPr id="1036" name="Picture 12" descr="C:\Users\Laura\AppData\Local\Microsoft\Windows\Temporary Internet Files\Content.IE5\KOUPB1RF\MC9004113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967" y="4891028"/>
            <a:ext cx="1089000" cy="8741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87360" y="4947009"/>
            <a:ext cx="237186" cy="830997"/>
          </a:xfrm>
          <a:prstGeom prst="rect">
            <a:avLst/>
          </a:prstGeom>
          <a:noFill/>
        </p:spPr>
        <p:txBody>
          <a:bodyPr wrap="square" rtlCol="0">
            <a:spAutoFit/>
          </a:bodyPr>
          <a:lstStyle/>
          <a:p>
            <a:pPr algn="ctr"/>
            <a:r>
              <a:rPr lang="en-US" sz="4800" b="1" dirty="0" smtClean="0"/>
              <a:t>!</a:t>
            </a:r>
            <a:endParaRPr lang="en-US" sz="4800" b="1" dirty="0"/>
          </a:p>
        </p:txBody>
      </p:sp>
      <p:sp>
        <p:nvSpPr>
          <p:cNvPr id="32" name="Flowchart: Data 31"/>
          <p:cNvSpPr/>
          <p:nvPr/>
        </p:nvSpPr>
        <p:spPr>
          <a:xfrm>
            <a:off x="5981700" y="4187397"/>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21" name="Picture 10" descr="C:\Users\Laura\AppData\Local\Microsoft\Windows\Temporary Internet Files\Content.IE5\ALF8MRL6\MC9002931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9733" y="3792595"/>
            <a:ext cx="914399" cy="7896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Laura\AppData\Local\Microsoft\Windows\Temporary Internet Files\Content.IE5\ALF8MRL6\MC900293146[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450282" y="3848493"/>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Up Arrow Callout 7"/>
          <p:cNvSpPr/>
          <p:nvPr/>
        </p:nvSpPr>
        <p:spPr>
          <a:xfrm>
            <a:off x="710948" y="5656742"/>
            <a:ext cx="3190010" cy="1187404"/>
          </a:xfrm>
          <a:prstGeom prst="up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Caution! </a:t>
            </a:r>
            <a:r>
              <a:rPr lang="en-US" dirty="0" smtClean="0">
                <a:solidFill>
                  <a:srgbClr val="008000"/>
                </a:solidFill>
              </a:rPr>
              <a:t>$ </a:t>
            </a:r>
            <a:r>
              <a:rPr lang="en-US" dirty="0" smtClean="0">
                <a:solidFill>
                  <a:srgbClr val="FF0000"/>
                </a:solidFill>
              </a:rPr>
              <a:t>Bills must start in the House of Reps.</a:t>
            </a:r>
            <a:endParaRPr lang="en-US" dirty="0"/>
          </a:p>
        </p:txBody>
      </p:sp>
      <p:cxnSp>
        <p:nvCxnSpPr>
          <p:cNvPr id="22" name="Straight Connector 21"/>
          <p:cNvCxnSpPr/>
          <p:nvPr/>
        </p:nvCxnSpPr>
        <p:spPr>
          <a:xfrm>
            <a:off x="7315200" y="4871677"/>
            <a:ext cx="377532" cy="19351"/>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49733" y="4871677"/>
            <a:ext cx="384467" cy="9675"/>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Picture 2" descr="C:\Users\Laura\AppData\Local\Microsoft\Windows\Temporary Internet Files\Content.IE5\6A2XI98M\MC9004315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99472" y="4535605"/>
            <a:ext cx="1960946" cy="82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10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00B0F0"/>
                </a:solidFill>
                <a:latin typeface="Stencil" pitchFamily="82" charset="0"/>
              </a:rPr>
              <a:t>Snack Time</a:t>
            </a:r>
            <a:endParaRPr lang="en-US" sz="5400" dirty="0">
              <a:solidFill>
                <a:srgbClr val="00B0F0"/>
              </a:solidFill>
              <a:latin typeface="Stencil" pitchFamily="82" charset="0"/>
            </a:endParaRPr>
          </a:p>
        </p:txBody>
      </p:sp>
      <p:sp>
        <p:nvSpPr>
          <p:cNvPr id="3" name="Rectangle 2"/>
          <p:cNvSpPr/>
          <p:nvPr/>
        </p:nvSpPr>
        <p:spPr>
          <a:xfrm>
            <a:off x="962891" y="1828800"/>
            <a:ext cx="7086600" cy="3539430"/>
          </a:xfrm>
          <a:prstGeom prst="rect">
            <a:avLst/>
          </a:prstGeom>
        </p:spPr>
        <p:txBody>
          <a:bodyPr wrap="square">
            <a:spAutoFit/>
          </a:bodyPr>
          <a:lstStyle/>
          <a:p>
            <a:pPr algn="ctr"/>
            <a:r>
              <a:rPr lang="en-US" sz="2800" b="1" dirty="0" smtClean="0"/>
              <a:t>We’ve  got some road behind us now! Anyone else thirsty?</a:t>
            </a:r>
          </a:p>
          <a:p>
            <a:pPr algn="ctr"/>
            <a:endParaRPr lang="en-US" sz="2400" dirty="0"/>
          </a:p>
          <a:p>
            <a:pPr algn="ctr"/>
            <a:endParaRPr lang="en-US" sz="2400" dirty="0" smtClean="0"/>
          </a:p>
          <a:p>
            <a:pPr algn="ctr"/>
            <a:endParaRPr lang="en-US" sz="2400" dirty="0" smtClean="0"/>
          </a:p>
          <a:p>
            <a:pPr algn="ctr"/>
            <a:endParaRPr lang="en-US" sz="2400" dirty="0"/>
          </a:p>
          <a:p>
            <a:pPr algn="ctr"/>
            <a:r>
              <a:rPr lang="en-US" sz="2400" dirty="0" smtClean="0"/>
              <a:t>But drinks </a:t>
            </a:r>
            <a:r>
              <a:rPr lang="en-US" sz="2400" dirty="0"/>
              <a:t>don’t come free you know! You’ll have to pay </a:t>
            </a:r>
            <a:r>
              <a:rPr lang="en-US" sz="2400" dirty="0" smtClean="0"/>
              <a:t>somehow…Luckily, </a:t>
            </a:r>
            <a:r>
              <a:rPr lang="en-US" sz="2400" dirty="0"/>
              <a:t>they consider knowledge to be good currency in these parts. </a:t>
            </a:r>
          </a:p>
        </p:txBody>
      </p:sp>
      <p:pic>
        <p:nvPicPr>
          <p:cNvPr id="2050" name="Picture 2" descr="C:\Users\Laura\AppData\Local\Microsoft\Windows\Temporary Internet Files\Content.IE5\KOUPB1RF\MC900016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5" y="4450531"/>
            <a:ext cx="1056421" cy="234513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aura\AppData\Local\Microsoft\Windows\Temporary Internet Files\Content.IE5\KOUPB1RF\MC900016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4450531"/>
            <a:ext cx="1047501" cy="232533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aura\AppData\Local\Microsoft\Windows\Temporary Internet Files\Content.IE5\S4YRMC4T\MC9001125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743200"/>
            <a:ext cx="1553212" cy="1484698"/>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Forward or Next 7">
            <a:hlinkClick r:id="" action="ppaction://hlinkshowjump?jump=nextslide" highlightClick="1"/>
          </p:cNvPr>
          <p:cNvSpPr/>
          <p:nvPr/>
        </p:nvSpPr>
        <p:spPr>
          <a:xfrm>
            <a:off x="6868391" y="5991193"/>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109972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12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00B0F0"/>
                </a:solidFill>
                <a:latin typeface="Stencil" pitchFamily="82" charset="0"/>
              </a:rPr>
              <a:t>Snack time</a:t>
            </a:r>
            <a:endParaRPr lang="en-US" sz="5400" dirty="0">
              <a:solidFill>
                <a:srgbClr val="00B0F0"/>
              </a:solidFill>
              <a:latin typeface="Stencil" pitchFamily="82" charset="0"/>
            </a:endParaRPr>
          </a:p>
        </p:txBody>
      </p:sp>
      <p:sp>
        <p:nvSpPr>
          <p:cNvPr id="9" name="Can 8">
            <a:hlinkClick r:id="rId2" action="ppaction://hlinksldjump"/>
          </p:cNvPr>
          <p:cNvSpPr/>
          <p:nvPr/>
        </p:nvSpPr>
        <p:spPr>
          <a:xfrm>
            <a:off x="992332" y="3475635"/>
            <a:ext cx="606136" cy="1066800"/>
          </a:xfrm>
          <a:prstGeom prst="can">
            <a:avLst/>
          </a:prstGeom>
          <a:gradFill>
            <a:gsLst>
              <a:gs pos="68000">
                <a:schemeClr val="bg1"/>
              </a:gs>
              <a:gs pos="73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127" y="1752600"/>
            <a:ext cx="8001000" cy="1077218"/>
          </a:xfrm>
          <a:prstGeom prst="rect">
            <a:avLst/>
          </a:prstGeom>
          <a:noFill/>
        </p:spPr>
        <p:txBody>
          <a:bodyPr wrap="square" rtlCol="0">
            <a:spAutoFit/>
          </a:bodyPr>
          <a:lstStyle/>
          <a:p>
            <a:pPr algn="ctr"/>
            <a:r>
              <a:rPr lang="en-US" sz="3200" dirty="0" smtClean="0"/>
              <a:t>Click the correct answer below to fill your soda cup.</a:t>
            </a:r>
            <a:endParaRPr lang="en-US" sz="3200" dirty="0"/>
          </a:p>
        </p:txBody>
      </p:sp>
      <p:sp>
        <p:nvSpPr>
          <p:cNvPr id="12" name="Can 11">
            <a:hlinkClick r:id="rId3" action="ppaction://hlinksldjump"/>
          </p:cNvPr>
          <p:cNvSpPr/>
          <p:nvPr/>
        </p:nvSpPr>
        <p:spPr>
          <a:xfrm>
            <a:off x="3048000" y="3475635"/>
            <a:ext cx="606136" cy="1066800"/>
          </a:xfrm>
          <a:prstGeom prst="can">
            <a:avLst/>
          </a:prstGeom>
          <a:gradFill>
            <a:gsLst>
              <a:gs pos="68000">
                <a:schemeClr val="bg1"/>
              </a:gs>
              <a:gs pos="73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4127" y="2819400"/>
            <a:ext cx="7620000" cy="954107"/>
          </a:xfrm>
          <a:prstGeom prst="rect">
            <a:avLst/>
          </a:prstGeom>
          <a:noFill/>
        </p:spPr>
        <p:txBody>
          <a:bodyPr wrap="square" rtlCol="0">
            <a:spAutoFit/>
          </a:bodyPr>
          <a:lstStyle/>
          <a:p>
            <a:pPr algn="ctr"/>
            <a:r>
              <a:rPr lang="en-US" sz="2800" b="1" dirty="0" smtClean="0"/>
              <a:t>How many Houses make up the U.S. Congress?</a:t>
            </a:r>
          </a:p>
          <a:p>
            <a:pPr algn="ctr"/>
            <a:endParaRPr lang="en-US" sz="2800" dirty="0"/>
          </a:p>
        </p:txBody>
      </p:sp>
      <p:sp>
        <p:nvSpPr>
          <p:cNvPr id="5" name="TextBox 4"/>
          <p:cNvSpPr txBox="1"/>
          <p:nvPr/>
        </p:nvSpPr>
        <p:spPr>
          <a:xfrm>
            <a:off x="916132" y="3723095"/>
            <a:ext cx="758536" cy="523220"/>
          </a:xfrm>
          <a:prstGeom prst="rect">
            <a:avLst/>
          </a:prstGeom>
          <a:noFill/>
        </p:spPr>
        <p:txBody>
          <a:bodyPr wrap="square" rtlCol="0">
            <a:spAutoFit/>
          </a:bodyPr>
          <a:lstStyle/>
          <a:p>
            <a:pPr algn="ctr"/>
            <a:r>
              <a:rPr lang="en-US" sz="2800" dirty="0" smtClean="0"/>
              <a:t>1</a:t>
            </a:r>
            <a:endParaRPr lang="en-US" sz="2800" dirty="0"/>
          </a:p>
        </p:txBody>
      </p:sp>
      <p:sp>
        <p:nvSpPr>
          <p:cNvPr id="11" name="Can 10">
            <a:hlinkClick r:id="rId2" action="ppaction://hlinksldjump"/>
          </p:cNvPr>
          <p:cNvSpPr/>
          <p:nvPr/>
        </p:nvSpPr>
        <p:spPr>
          <a:xfrm>
            <a:off x="5257800" y="3475635"/>
            <a:ext cx="606136" cy="1066800"/>
          </a:xfrm>
          <a:prstGeom prst="can">
            <a:avLst/>
          </a:prstGeom>
          <a:gradFill>
            <a:gsLst>
              <a:gs pos="68000">
                <a:schemeClr val="bg1"/>
              </a:gs>
              <a:gs pos="73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4536" y="3719736"/>
            <a:ext cx="609600" cy="523220"/>
          </a:xfrm>
          <a:prstGeom prst="rect">
            <a:avLst/>
          </a:prstGeom>
          <a:noFill/>
        </p:spPr>
        <p:txBody>
          <a:bodyPr wrap="square" rtlCol="0">
            <a:spAutoFit/>
          </a:bodyPr>
          <a:lstStyle/>
          <a:p>
            <a:pPr algn="ctr"/>
            <a:r>
              <a:rPr lang="en-US" sz="2800" dirty="0" smtClean="0"/>
              <a:t>2</a:t>
            </a:r>
            <a:endParaRPr lang="en-US" sz="2800" dirty="0"/>
          </a:p>
        </p:txBody>
      </p:sp>
      <p:sp>
        <p:nvSpPr>
          <p:cNvPr id="10" name="Can 9">
            <a:hlinkClick r:id="rId2" action="ppaction://hlinksldjump"/>
          </p:cNvPr>
          <p:cNvSpPr/>
          <p:nvPr/>
        </p:nvSpPr>
        <p:spPr>
          <a:xfrm>
            <a:off x="7510893" y="3444587"/>
            <a:ext cx="606136" cy="1066800"/>
          </a:xfrm>
          <a:prstGeom prst="can">
            <a:avLst/>
          </a:prstGeom>
          <a:gradFill>
            <a:gsLst>
              <a:gs pos="68000">
                <a:schemeClr val="bg1"/>
              </a:gs>
              <a:gs pos="73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92436" y="3716377"/>
            <a:ext cx="533400" cy="523220"/>
          </a:xfrm>
          <a:prstGeom prst="rect">
            <a:avLst/>
          </a:prstGeom>
          <a:noFill/>
        </p:spPr>
        <p:txBody>
          <a:bodyPr wrap="square" rtlCol="0">
            <a:spAutoFit/>
          </a:bodyPr>
          <a:lstStyle/>
          <a:p>
            <a:pPr algn="ctr"/>
            <a:r>
              <a:rPr lang="en-US" sz="2800" dirty="0" smtClean="0"/>
              <a:t>3</a:t>
            </a:r>
            <a:endParaRPr lang="en-US" sz="2800" dirty="0"/>
          </a:p>
        </p:txBody>
      </p:sp>
      <p:sp>
        <p:nvSpPr>
          <p:cNvPr id="8" name="TextBox 7"/>
          <p:cNvSpPr txBox="1"/>
          <p:nvPr/>
        </p:nvSpPr>
        <p:spPr>
          <a:xfrm>
            <a:off x="7467598" y="3678126"/>
            <a:ext cx="692727" cy="584775"/>
          </a:xfrm>
          <a:prstGeom prst="rect">
            <a:avLst/>
          </a:prstGeom>
          <a:noFill/>
        </p:spPr>
        <p:txBody>
          <a:bodyPr wrap="square" rtlCol="0">
            <a:spAutoFit/>
          </a:bodyPr>
          <a:lstStyle/>
          <a:p>
            <a:pPr algn="ctr"/>
            <a:r>
              <a:rPr lang="en-US" sz="3200" dirty="0" smtClean="0"/>
              <a:t>4</a:t>
            </a:r>
            <a:endParaRPr lang="en-US" sz="3200" dirty="0"/>
          </a:p>
        </p:txBody>
      </p:sp>
      <p:sp>
        <p:nvSpPr>
          <p:cNvPr id="13" name="Action Button: Back or Previous 12">
            <a:hlinkClick r:id="rId4" action="ppaction://hlinksldjump" highlightClick="1"/>
          </p:cNvPr>
          <p:cNvSpPr/>
          <p:nvPr/>
        </p:nvSpPr>
        <p:spPr>
          <a:xfrm>
            <a:off x="6997" y="5991193"/>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883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975</TotalTime>
  <Words>2546</Words>
  <Application>Microsoft Office PowerPoint</Application>
  <PresentationFormat>On-screen Show (4:3)</PresentationFormat>
  <Paragraphs>243</Paragraphs>
  <Slides>50</Slides>
  <Notes>0</Notes>
  <HiddenSlides>0</HiddenSlides>
  <MMClips>7</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Grid</vt:lpstr>
      <vt:lpstr>PowerPoint Presentation</vt:lpstr>
      <vt:lpstr>PowerPoint Presentation</vt:lpstr>
      <vt:lpstr>PowerPoint Presentation</vt:lpstr>
      <vt:lpstr>Are you ready for a roadtrip?</vt:lpstr>
      <vt:lpstr>Hitting the Road</vt:lpstr>
      <vt:lpstr>PowerPoint Presentation</vt:lpstr>
      <vt:lpstr>PowerPoint Presentation</vt:lpstr>
      <vt:lpstr>Snack Time</vt:lpstr>
      <vt:lpstr>Snack time</vt:lpstr>
      <vt:lpstr>PowerPoint Presentation</vt:lpstr>
      <vt:lpstr>PowerPoint Presentation</vt:lpstr>
      <vt:lpstr>Snack time</vt:lpstr>
      <vt:lpstr>PowerPoint Presentation</vt:lpstr>
      <vt:lpstr>PowerPoint Presentation</vt:lpstr>
      <vt:lpstr>Snack time</vt:lpstr>
      <vt:lpstr>PowerPoint Presentation</vt:lpstr>
      <vt:lpstr>PowerPoint Presentation</vt:lpstr>
      <vt:lpstr>Time for a tune-up!</vt:lpstr>
      <vt:lpstr>PowerPoint Presentation</vt:lpstr>
      <vt:lpstr>Time for a tune-up! </vt:lpstr>
      <vt:lpstr>PowerPoint Presentation</vt:lpstr>
      <vt:lpstr>Snack Time!</vt:lpstr>
      <vt:lpstr>PowerPoint Presentation</vt:lpstr>
      <vt:lpstr>PowerPoint Presentation</vt:lpstr>
      <vt:lpstr>Snack Time!</vt:lpstr>
      <vt:lpstr>PowerPoint Presentation</vt:lpstr>
      <vt:lpstr>PowerPoint Presentation</vt:lpstr>
      <vt:lpstr>Back on the Road!</vt:lpstr>
      <vt:lpstr>The Road Splits!</vt:lpstr>
      <vt:lpstr>PowerPoint Presentation</vt:lpstr>
      <vt:lpstr>PowerPoint Presentation</vt:lpstr>
      <vt:lpstr>The Road for The House of Representatives </vt:lpstr>
      <vt:lpstr>PowerPoint Presentation</vt:lpstr>
      <vt:lpstr>PowerPoint Presentation</vt:lpstr>
      <vt:lpstr>The road for the Senate </vt:lpstr>
      <vt:lpstr>The road for the Senate</vt:lpstr>
      <vt:lpstr>PowerPoint Presentation</vt:lpstr>
      <vt:lpstr>Break Time</vt:lpstr>
      <vt:lpstr>PowerPoint Presentation</vt:lpstr>
      <vt:lpstr>PowerPoint Presentation</vt:lpstr>
      <vt:lpstr>Break Time</vt:lpstr>
      <vt:lpstr>PowerPoint Presentation</vt:lpstr>
      <vt:lpstr>PowerPoint Presentation</vt:lpstr>
      <vt:lpstr>Back on the Road!</vt:lpstr>
      <vt:lpstr>Merge Ahead!</vt:lpstr>
      <vt:lpstr>Merge Ahead!</vt:lpstr>
      <vt:lpstr>PowerPoint Presentation</vt:lpstr>
      <vt:lpstr>The White House</vt:lpstr>
      <vt:lpstr>Our Bill is a Law!</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Intro/Title</dc:title>
  <dc:creator>Laura</dc:creator>
  <cp:lastModifiedBy>Laura</cp:lastModifiedBy>
  <cp:revision>105</cp:revision>
  <dcterms:created xsi:type="dcterms:W3CDTF">2011-02-28T00:43:19Z</dcterms:created>
  <dcterms:modified xsi:type="dcterms:W3CDTF">2011-03-01T04:48:33Z</dcterms:modified>
</cp:coreProperties>
</file>